
<file path=[Content_Types].xml><?xml version="1.0" encoding="utf-8"?>
<Types xmlns="http://schemas.openxmlformats.org/package/2006/content-types">
  <Default Extension="jpeg" ContentType="image/jpeg"/>
  <Default Extension="mkv" ContentType="vide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5" r:id="rId3"/>
    <p:sldId id="277" r:id="rId4"/>
    <p:sldId id="274" r:id="rId5"/>
    <p:sldId id="272" r:id="rId6"/>
    <p:sldId id="310" r:id="rId7"/>
    <p:sldId id="309" r:id="rId8"/>
    <p:sldId id="308" r:id="rId9"/>
    <p:sldId id="303" r:id="rId10"/>
    <p:sldId id="293" r:id="rId11"/>
    <p:sldId id="259" r:id="rId12"/>
    <p:sldId id="296" r:id="rId13"/>
    <p:sldId id="297" r:id="rId14"/>
    <p:sldId id="298" r:id="rId15"/>
    <p:sldId id="295" r:id="rId16"/>
    <p:sldId id="294" r:id="rId17"/>
    <p:sldId id="299" r:id="rId18"/>
    <p:sldId id="300" r:id="rId19"/>
    <p:sldId id="304" r:id="rId20"/>
    <p:sldId id="305" r:id="rId21"/>
    <p:sldId id="306" r:id="rId22"/>
    <p:sldId id="307" r:id="rId23"/>
    <p:sldId id="311" r:id="rId24"/>
    <p:sldId id="312" r:id="rId25"/>
    <p:sldId id="313" r:id="rId26"/>
    <p:sldId id="321" r:id="rId27"/>
    <p:sldId id="322" r:id="rId28"/>
    <p:sldId id="323" r:id="rId29"/>
    <p:sldId id="324" r:id="rId30"/>
    <p:sldId id="325" r:id="rId31"/>
    <p:sldId id="326" r:id="rId32"/>
    <p:sldId id="328" r:id="rId33"/>
    <p:sldId id="329" r:id="rId34"/>
    <p:sldId id="330" r:id="rId35"/>
    <p:sldId id="264" r:id="rId36"/>
    <p:sldId id="331" r:id="rId37"/>
    <p:sldId id="270" r:id="rId38"/>
    <p:sldId id="332" r:id="rId39"/>
    <p:sldId id="278" r:id="rId40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1B20"/>
    <a:srgbClr val="F5F5F5"/>
    <a:srgbClr val="FFBD59"/>
    <a:srgbClr val="D355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059" autoAdjust="0"/>
    <p:restoredTop sz="56023" autoAdjust="0"/>
  </p:normalViewPr>
  <p:slideViewPr>
    <p:cSldViewPr snapToGrid="0">
      <p:cViewPr varScale="1">
        <p:scale>
          <a:sx n="64" d="100"/>
          <a:sy n="64" d="100"/>
        </p:scale>
        <p:origin x="15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4126CB1-007B-465E-91E9-F50579789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B47D8AD-99C2-4874-8B58-009172227B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CF2A5B8-FA6C-47CE-9F44-31D5C0060A54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930DCB-E90A-4CF6-A74E-945B93E74A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056564D-CE8F-4DA4-83C8-52FE0EC93C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6DD50D53-B0F8-4D96-B0BB-12136E80D9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679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r>
              <a:rPr lang="fr-FR"/>
              <a:t>Prise en main de l'ordinateur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3" y="1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76BB83A4-485A-41FC-AE00-1E9A6B0A7514}" type="datetimeFigureOut">
              <a:rPr lang="fr-FR" smtClean="0"/>
              <a:t>25/10/2022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0407" y="4925408"/>
            <a:ext cx="5683250" cy="4029880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2C86A329-8A6A-4E04-B1BA-E701A88F7E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26590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Short_Message_Service" TargetMode="External"/><Relationship Id="rId3" Type="http://schemas.openxmlformats.org/officeDocument/2006/relationships/hyperlink" Target="https://fr.wikipedia.org/wiki/Jan_Koum" TargetMode="External"/><Relationship Id="rId7" Type="http://schemas.openxmlformats.org/officeDocument/2006/relationships/hyperlink" Target="https://fr.wikipedia.org/wiki/WhatsApp#cite_note-2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Yahoo!" TargetMode="External"/><Relationship Id="rId5" Type="http://schemas.openxmlformats.org/officeDocument/2006/relationships/hyperlink" Target="https://fr.wikipedia.org/wiki/%C3%89tats-Unis" TargetMode="External"/><Relationship Id="rId10" Type="http://schemas.openxmlformats.org/officeDocument/2006/relationships/hyperlink" Target="https://fr.wikipedia.org/wiki/Meta_(entreprise)" TargetMode="External"/><Relationship Id="rId4" Type="http://schemas.openxmlformats.org/officeDocument/2006/relationships/hyperlink" Target="https://fr.wikipedia.org/wiki/Brian_Acton" TargetMode="External"/><Relationship Id="rId9" Type="http://schemas.openxmlformats.org/officeDocument/2006/relationships/hyperlink" Target="https://fr.wikipedia.org/wiki/WhatsApp#cite_note-3" TargetMode="Externa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Short_Message_Service" TargetMode="External"/><Relationship Id="rId3" Type="http://schemas.openxmlformats.org/officeDocument/2006/relationships/hyperlink" Target="https://fr.wikipedia.org/wiki/Jan_Koum" TargetMode="External"/><Relationship Id="rId7" Type="http://schemas.openxmlformats.org/officeDocument/2006/relationships/hyperlink" Target="https://fr.wikipedia.org/wiki/WhatsApp#cite_note-2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Yahoo!" TargetMode="External"/><Relationship Id="rId5" Type="http://schemas.openxmlformats.org/officeDocument/2006/relationships/hyperlink" Target="https://fr.wikipedia.org/wiki/%C3%89tats-Unis" TargetMode="External"/><Relationship Id="rId10" Type="http://schemas.openxmlformats.org/officeDocument/2006/relationships/hyperlink" Target="https://fr.wikipedia.org/wiki/Meta_(entreprise)" TargetMode="External"/><Relationship Id="rId4" Type="http://schemas.openxmlformats.org/officeDocument/2006/relationships/hyperlink" Target="https://fr.wikipedia.org/wiki/Brian_Acton" TargetMode="External"/><Relationship Id="rId9" Type="http://schemas.openxmlformats.org/officeDocument/2006/relationships/hyperlink" Target="https://fr.wikipedia.org/wiki/WhatsApp#cite_note-3" TargetMode="Externa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Short_Message_Service" TargetMode="External"/><Relationship Id="rId3" Type="http://schemas.openxmlformats.org/officeDocument/2006/relationships/hyperlink" Target="https://fr.wikipedia.org/wiki/Jan_Koum" TargetMode="External"/><Relationship Id="rId7" Type="http://schemas.openxmlformats.org/officeDocument/2006/relationships/hyperlink" Target="https://fr.wikipedia.org/wiki/WhatsApp#cite_note-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r.wikipedia.org/wiki/Yahoo!" TargetMode="External"/><Relationship Id="rId5" Type="http://schemas.openxmlformats.org/officeDocument/2006/relationships/hyperlink" Target="https://fr.wikipedia.org/wiki/%C3%89tats-Unis" TargetMode="External"/><Relationship Id="rId10" Type="http://schemas.openxmlformats.org/officeDocument/2006/relationships/hyperlink" Target="https://fr.wikipedia.org/wiki/Meta_(entreprise)" TargetMode="External"/><Relationship Id="rId4" Type="http://schemas.openxmlformats.org/officeDocument/2006/relationships/hyperlink" Target="https://fr.wikipedia.org/wiki/Brian_Acton" TargetMode="External"/><Relationship Id="rId9" Type="http://schemas.openxmlformats.org/officeDocument/2006/relationships/hyperlink" Target="https://fr.wikipedia.org/wiki/WhatsApp#cite_note-3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516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8150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1848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452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605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0639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130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22928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4370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5317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7462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79551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75393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9897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93996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91355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0027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848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83792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78252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48466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066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91520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5791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40069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14340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63555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01578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68519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7087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26550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28900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613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6477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9500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L'application est créée en 2009 par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Jan Koum"/>
              </a:rPr>
              <a:t>Jan </a:t>
            </a:r>
            <a:r>
              <a:rPr lang="fr-FR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Jan Koum"/>
              </a:rPr>
              <a:t>Koum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et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Brian Acton"/>
              </a:rPr>
              <a:t>Brian Acton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deux anciens employés de la société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États-Unis"/>
              </a:rPr>
              <a:t>américaine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Yahoo!"/>
              </a:rPr>
              <a:t>Yahoo!</a:t>
            </a:r>
            <a:r>
              <a:rPr lang="fr-FR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/>
              </a:rPr>
              <a:t>2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avec pour objectif de remplacer le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Short Message Service"/>
              </a:rPr>
              <a:t>SMS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/>
            <a:endParaRPr lang="fr-F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Elle est utilisée par plus de deux milliards de personnes en 2020</a:t>
            </a:r>
            <a:r>
              <a:rPr lang="fr-FR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/>
              </a:rPr>
              <a:t>3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/>
            <a:endParaRPr lang="fr-F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 février 2014, WhatsApp est acquis par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Meta (entreprise)"/>
              </a:rPr>
              <a:t>Facebook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endParaRPr lang="fr-F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Vient de « 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what’s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up » : quoi de neuf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5189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L'application est créée en 2009 par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Jan Koum"/>
              </a:rPr>
              <a:t>Jan </a:t>
            </a:r>
            <a:r>
              <a:rPr lang="fr-FR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Jan Koum"/>
              </a:rPr>
              <a:t>Koum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et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Brian Acton"/>
              </a:rPr>
              <a:t>Brian Acton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deux anciens employés de la société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États-Unis"/>
              </a:rPr>
              <a:t>américaine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Yahoo!"/>
              </a:rPr>
              <a:t>Yahoo!</a:t>
            </a:r>
            <a:r>
              <a:rPr lang="fr-FR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/>
              </a:rPr>
              <a:t>2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avec pour objectif de remplacer le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Short Message Service"/>
              </a:rPr>
              <a:t>SMS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/>
            <a:endParaRPr lang="fr-F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Elle est utilisée par plus de deux milliards de personnes en 2020</a:t>
            </a:r>
            <a:r>
              <a:rPr lang="fr-FR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/>
              </a:rPr>
              <a:t>3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/>
            <a:endParaRPr lang="fr-F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 février 2014, WhatsApp est acquis par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Meta (entreprise)"/>
              </a:rPr>
              <a:t>Facebook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endParaRPr lang="fr-F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Vient de « 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what’s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up » : quoi de neuf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8216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L'application est créée en 2009 par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Jan Koum"/>
              </a:rPr>
              <a:t>Jan </a:t>
            </a:r>
            <a:r>
              <a:rPr lang="fr-FR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Jan Koum"/>
              </a:rPr>
              <a:t>Koum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et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Brian Acton"/>
              </a:rPr>
              <a:t>Brian Acton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deux anciens employés de la société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États-Unis"/>
              </a:rPr>
              <a:t>américaine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Yahoo!"/>
              </a:rPr>
              <a:t>Yahoo!</a:t>
            </a:r>
            <a:r>
              <a:rPr lang="fr-FR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/>
              </a:rPr>
              <a:t>2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avec pour objectif de remplacer le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Short Message Service"/>
              </a:rPr>
              <a:t>SMS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/>
            <a:endParaRPr lang="fr-F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Elle est utilisée par plus de deux milliards de personnes en 2020</a:t>
            </a:r>
            <a:r>
              <a:rPr lang="fr-FR" b="0" i="0" u="none" strike="noStrike" baseline="30000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/>
              </a:rPr>
              <a:t>3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l"/>
            <a:endParaRPr lang="fr-F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En février 2014, WhatsApp est acquis par </a:t>
            </a:r>
            <a:r>
              <a:rPr lang="fr-FR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Meta (entreprise)"/>
              </a:rPr>
              <a:t>Facebook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/>
            <a:endParaRPr lang="fr-F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Vient de « </a:t>
            </a:r>
            <a:r>
              <a:rPr lang="fr-FR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what’s</a:t>
            </a:r>
            <a:r>
              <a:rPr lang="fr-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up » : quoi de neuf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77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6865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A41715-FC3D-4671-BAEC-57DCFC90C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17DC13F-5FBD-4A4B-9430-559ADC8273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53F524-8A80-4272-9FE6-76E42C11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08582-C9EC-490B-B317-9B68C33913A1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F98691F-67A6-4CA2-8305-203F947E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E4A983-7727-44C1-90F2-9AD7530D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328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010C59-AB96-404A-AA78-4714EEBB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5812B26-EE07-460F-8DE3-4D8B0E44B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1471DB-209D-4B8A-B526-531D14AD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6C05A-7D38-4A28-B61C-F7A818414E25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481518-A513-42A5-96BF-B8766312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2A857-C212-4FB1-8380-7F018735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9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35EEE92-E4F3-43ED-B8DF-0C2A371473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A9C978-F5D1-437C-9E44-CB28DEA04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ABB16C-C02B-40FD-A93C-0A8D3F9B6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305F0-D177-43F4-8B50-AADDC1068EB0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C1333-BC94-45CA-BE15-A3202EE14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2D9744-E96A-4B1C-ADD3-172684D5D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942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AF61A2-8720-41EF-A8EF-90D417F8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2B85E-84A0-4435-A22E-A266C600B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4D0538-F1D9-4666-8926-AA2A98D1E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B1618-F0BD-4C38-AD6B-C461F6D0EEA5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C7277C-2023-4410-920E-9C905448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6A3715-3193-43C1-81D6-81D5CE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71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EC453-C857-4515-95B6-2BAB34D27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9959F7-35E1-4392-8C64-1FAF56597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568170-A16B-45FA-9016-3FF4060B6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E5DC-D937-409C-BE62-01B939BA0852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896811-65BE-426D-A893-1ABCE0BA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007EB-D77A-4B24-ADB2-B7075DF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500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2257B-9671-4AD3-A486-A3419DAD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0EF54C-F160-4A73-A648-D40D7F97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F59DF2-EB78-4597-A973-681B1A4B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34EE08-FCE9-4669-BCE1-F080BD1AA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F4A17-5F7A-453C-ADA8-F6607CBE7F67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A43D61B-9664-4525-AE2B-BEF5122E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6253403-F0E0-438B-B70A-C04C15313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24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8B552-6964-4563-AC0C-F11B49178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37426-D7B2-4525-8D69-52F5A12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BDAB521-9097-45CF-A242-A788E8B93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D8593F-3F4E-4AD5-8F59-62BDC26F51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E96D536-B59E-4F03-A7C2-A9A850153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2D512A-70DD-4FCA-8A20-1CC007EF6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A2B6-8599-4D76-9A7E-9C59EF489743}" type="datetime1">
              <a:rPr lang="fr-FR" smtClean="0"/>
              <a:t>25/10/2022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511FBA1-F13B-44A1-A30B-62FB7766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67DCE9-FFC0-4848-981A-DCB200E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71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09C68-2DD2-41F2-841C-A88108296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29718F1-CA6B-401D-B089-C28C4061F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B6C94-7307-47E9-BFE7-C400CD27ABC2}" type="datetime1">
              <a:rPr lang="fr-FR" smtClean="0"/>
              <a:t>25/10/2022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90549A0-C85B-4235-B283-D240FA75D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B6A96EA-368E-4A54-B8C1-5D8D6F9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994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DB916E-D4F0-4F40-94B2-5E74AFF8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265ED-7582-4E38-8CB9-1F9BE36E8001}" type="datetime1">
              <a:rPr lang="fr-FR" smtClean="0"/>
              <a:t>25/10/2022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C97213C-1EF5-40B7-882D-71313D725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958273-140D-4A72-B9BD-1EF2312D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E72A8-339B-45C1-B42D-06D4679BB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8DB65F-2077-40B2-8F22-DB403426A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8FAB4E-909A-4872-949B-F68C33004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84095A-975C-4853-A9AD-DA2CBC40F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160E6-DB49-4DCB-B3E5-45E8ADC8C50D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5C26B-2CD0-42B8-B8D8-8B1CF6A3F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39E0D98-0672-4E42-BC73-E1D2B3E44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245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72AAAA-4C20-4734-89DD-68354319D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07E271-412C-46A4-B78C-0AC1A56C2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87B7C0-05B9-458B-A7AE-9AD01771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774560-9E34-4050-9F37-DF3FD8A08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B17F-1D32-430A-9FE3-CDB4EA8EE846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23A836-D85D-446C-A73F-9E9B4403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77A2078-B79F-498C-BBD6-4BF60E6D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787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78FEC4D-828F-4037-A661-52639E98B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7B87C7-FC2A-4993-971E-F258D3FD6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ECCF2A-4776-43FF-B138-41998B6E32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C83A4-3861-4441-9D48-4C06D58F80A3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31261E-FD75-4B80-ABF4-77FCEE0B8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Zoom sur WhatsApp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4F258F-4BA8-49BC-9F91-AA61E9297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496C-A674-488F-82D3-A6592634C0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1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kv"/><Relationship Id="rId1" Type="http://schemas.microsoft.com/office/2007/relationships/media" Target="../media/media1.mk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kv"/><Relationship Id="rId1" Type="http://schemas.microsoft.com/office/2007/relationships/media" Target="../media/media2.mkv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kv"/><Relationship Id="rId1" Type="http://schemas.openxmlformats.org/officeDocument/2006/relationships/video" Target="NULL" TargetMode="Externa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5059C4-780F-4D21-9161-0852A15280CC}"/>
              </a:ext>
            </a:extLst>
          </p:cNvPr>
          <p:cNvSpPr/>
          <p:nvPr/>
        </p:nvSpPr>
        <p:spPr>
          <a:xfrm>
            <a:off x="427839" y="385894"/>
            <a:ext cx="11308359" cy="602329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1FA5E5-CBB9-48CD-86BD-C304011F9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0017" y="2569660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Bienvenue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à l’atelier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WhatsApp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F648D56-6D1B-4EBA-B38B-3B91D6FD9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301" y="5651747"/>
            <a:ext cx="2741433" cy="6324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68D74294-A6C2-8DA5-32EF-350B37542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712" y="4225422"/>
            <a:ext cx="838575" cy="84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63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Partons du début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4041498" y="3429000"/>
            <a:ext cx="4109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❔ À quoi ça sert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833558-D01F-1ADA-D8E7-06ACB036D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09AA9-A718-4034-A535-2B3A973D522E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F0832FC-234A-9B71-9FB1-804EF3262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11DAFD-EF23-9C0A-77F0-AB831165D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80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❔ À quoi ça sert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54"/>
            <a:ext cx="10515600" cy="3572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🖋 Envoyer des messages écrits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277041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1252250-CFFC-CAE2-36F0-C7ADF29F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9930-72EA-4E37-83E1-4B5F91D11241}" type="datetime1">
              <a:rPr lang="fr-FR" smtClean="0"/>
              <a:t>25/10/2022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31DCEFC-B7F9-E142-3B03-5703DD4CB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47FC3BFF-87F3-2584-9451-982A710B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501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❔ À quoi ça sert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54"/>
            <a:ext cx="10515600" cy="3572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🖋 Envoyer des messages écrits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🖼 Envoyer et recevoir des photos ou des vidéos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277041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D9FE9C-FE7C-0C28-8466-A4F25DE18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B78AA-990B-4A15-A279-F73284B7F9F5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39106C-649B-52C7-AEBF-295E15F6D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DB7310-356F-9012-3042-F6ED0138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267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❔ À quoi ça sert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54"/>
            <a:ext cx="10515600" cy="3572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🖋 Envoyer des messages écrits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🖼 Envoyer et recevoir des photos ou des vidéos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📞 Téléphoner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277041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75C682A-A981-BE68-323C-38B34AD5E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0F50-6155-4C38-A4EC-B6AA53E2D6B7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C62465-0009-D94C-C530-D6DA105E4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66A81C-83DF-5D07-FCA6-0E7883730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0331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❔ À quoi ça sert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54"/>
            <a:ext cx="10515600" cy="3572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🖋 Envoyer des messages écrits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🖼 Envoyer et recevoir des photos ou des vidéos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📞 Téléphoner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🙈 Faire de la </a:t>
            </a:r>
            <a:r>
              <a:rPr lang="fr-FR" dirty="0" err="1"/>
              <a:t>visio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277041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4BEA62-FC1A-136D-08E6-7EF9044A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7D45-6C03-4ADA-87F8-CA924F06F74A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B2517B3-2F77-9EE1-1068-080F74C7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C5AC0D-B463-1100-0337-A369BA958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242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❔ À quoi ça sert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54"/>
            <a:ext cx="10515600" cy="3572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🖋 Envoyer des messages écrits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🖼 Envoyer et recevoir des photos ou des vidéos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📞 Téléphoner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🙈 Faire de la </a:t>
            </a:r>
            <a:r>
              <a:rPr lang="fr-FR" dirty="0" err="1"/>
              <a:t>visio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277041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4AF3730-11B2-9A50-B2F2-9994229AE2FB}"/>
              </a:ext>
            </a:extLst>
          </p:cNvPr>
          <p:cNvSpPr txBox="1">
            <a:spLocks/>
          </p:cNvSpPr>
          <p:nvPr/>
        </p:nvSpPr>
        <p:spPr>
          <a:xfrm>
            <a:off x="7223760" y="3910702"/>
            <a:ext cx="4130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👩🏼‍🤝‍🧑🏾Entre deux personnes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829FBECD-61E3-1546-86BD-9C2E0491019A}"/>
              </a:ext>
            </a:extLst>
          </p:cNvPr>
          <p:cNvSpPr/>
          <p:nvPr/>
        </p:nvSpPr>
        <p:spPr>
          <a:xfrm>
            <a:off x="5307495" y="5283586"/>
            <a:ext cx="1172817" cy="75805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6F39D7-627F-82AB-354D-B38F0936A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32DF3-561F-4ABD-A027-F0A31231ACC7}" type="datetime1">
              <a:rPr lang="fr-FR" smtClean="0"/>
              <a:t>25/10/2022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85DB1F-3ACB-98A1-29AA-17677D679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0313A13-28E0-A482-EA3A-137629A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024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❔ À quoi ça sert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54"/>
            <a:ext cx="10515600" cy="35722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🖋 Envoyer des messages écrits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🖼 Envoyer et recevoir des photos ou des vidéos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📞 Téléphoner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🙈 Faire de la </a:t>
            </a:r>
            <a:r>
              <a:rPr lang="fr-FR" dirty="0" err="1"/>
              <a:t>visio</a:t>
            </a: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277041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4AF3730-11B2-9A50-B2F2-9994229AE2FB}"/>
              </a:ext>
            </a:extLst>
          </p:cNvPr>
          <p:cNvSpPr txBox="1">
            <a:spLocks/>
          </p:cNvSpPr>
          <p:nvPr/>
        </p:nvSpPr>
        <p:spPr>
          <a:xfrm>
            <a:off x="7223760" y="3910702"/>
            <a:ext cx="4130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👩🏼‍🤝‍🧑🏾Entre deux personnes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👨‍👨‍👧‍👦 ou dans des groupes</a:t>
            </a: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829FBECD-61E3-1546-86BD-9C2E0491019A}"/>
              </a:ext>
            </a:extLst>
          </p:cNvPr>
          <p:cNvSpPr/>
          <p:nvPr/>
        </p:nvSpPr>
        <p:spPr>
          <a:xfrm>
            <a:off x="5317434" y="5283586"/>
            <a:ext cx="1172817" cy="75805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4E64F76-01D2-8C6F-FD22-609BB2467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26BD9-70CA-42C8-A5F4-080B69D69FC3}" type="datetime1">
              <a:rPr lang="fr-FR" smtClean="0"/>
              <a:t>25/10/2022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C6BDC73-EBD4-1972-3ABF-350B49022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315A782-D06B-F90F-C96D-258947BB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534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Partons du début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3928376" y="3023648"/>
            <a:ext cx="41090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/>
              <a:t>🤓 Et on fait comment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D53F7D-6E05-85BB-F183-147C95B6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0CE6-B78F-466C-9C1A-39E59E99B017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0D3C8A-150D-661F-7F88-BAEDD56AC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43B3FB-12FF-1455-4E98-722A8CD7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904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5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🤓</a:t>
            </a:r>
            <a:r>
              <a:rPr lang="fr-FR" sz="400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87684"/>
            <a:ext cx="2743200" cy="1114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Pour télécharger WhatsApp :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277041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7DE8A1-D235-800E-6785-873B017A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5CEC-C81A-4ADE-903E-A2DDE7B616B9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D4E922-1AF4-47B0-F8E1-8D8F7448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18</a:t>
            </a:fld>
            <a:endParaRPr lang="fr-FR"/>
          </a:p>
        </p:txBody>
      </p:sp>
      <p:pic>
        <p:nvPicPr>
          <p:cNvPr id="9" name="Comment télécharger l'application WhatsApp">
            <a:hlinkClick r:id="" action="ppaction://media"/>
            <a:extLst>
              <a:ext uri="{FF2B5EF4-FFF2-40B4-BE49-F238E27FC236}">
                <a16:creationId xmlns:a16="http://schemas.microsoft.com/office/drawing/2014/main" id="{3DEE654C-1D4D-0698-164F-4FDCEFD979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6892" y="1373923"/>
            <a:ext cx="6853015" cy="50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1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🤓</a:t>
            </a:r>
            <a:r>
              <a:rPr lang="fr-FR" sz="400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87684"/>
            <a:ext cx="2743200" cy="1114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/>
              <a:t>Pour synchroniser ses contacts</a:t>
            </a:r>
          </a:p>
          <a:p>
            <a:pPr marL="0" indent="0">
              <a:buNone/>
            </a:pPr>
            <a:r>
              <a:rPr lang="fr-FR" dirty="0"/>
              <a:t>WhatsApp :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29556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7DE8A1-D235-800E-6785-873B017A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5CEC-C81A-4ADE-903E-A2DDE7B616B9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D4E922-1AF4-47B0-F8E1-8D8F7448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19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374A037-F5E4-C1A8-2DAD-A9DD303BAF48}"/>
              </a:ext>
            </a:extLst>
          </p:cNvPr>
          <p:cNvSpPr txBox="1">
            <a:spLocks/>
          </p:cNvSpPr>
          <p:nvPr/>
        </p:nvSpPr>
        <p:spPr>
          <a:xfrm>
            <a:off x="-206479" y="3295068"/>
            <a:ext cx="4787348" cy="45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10" name="Comment synchroniser ses contacts avec WhatsApp">
            <a:hlinkClick r:id="" action="ppaction://media"/>
            <a:extLst>
              <a:ext uri="{FF2B5EF4-FFF2-40B4-BE49-F238E27FC236}">
                <a16:creationId xmlns:a16="http://schemas.microsoft.com/office/drawing/2014/main" id="{569FF615-08DB-9E98-E025-3C1D5ACDB27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5428" y="1243941"/>
            <a:ext cx="7236972" cy="529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36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Faisons connaissance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140590" y="2274838"/>
            <a:ext cx="7910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      Claire Bergé-Lallemant</a:t>
            </a:r>
            <a:endParaRPr lang="fr-FR" sz="2800" dirty="0"/>
          </a:p>
          <a:p>
            <a:pPr algn="ctr"/>
            <a:endParaRPr lang="fr-FR" sz="2800" b="1" dirty="0"/>
          </a:p>
          <a:p>
            <a:pPr algn="ctr"/>
            <a:r>
              <a:rPr lang="fr-FR" sz="2800" b="1" dirty="0"/>
              <a:t>Conseillère numérique</a:t>
            </a:r>
          </a:p>
          <a:p>
            <a:pPr algn="ctr"/>
            <a:r>
              <a:rPr lang="fr-FR" sz="2800" b="1" dirty="0"/>
              <a:t>À la mairie de Peyruis</a:t>
            </a:r>
          </a:p>
          <a:p>
            <a:pPr algn="ctr"/>
            <a:r>
              <a:rPr lang="fr-FR" sz="2800" dirty="0"/>
              <a:t>	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890959D-01DE-4667-8816-1D90F14D89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2" t="12514" r="1553" b="12869"/>
          <a:stretch/>
        </p:blipFill>
        <p:spPr>
          <a:xfrm>
            <a:off x="4850673" y="4804047"/>
            <a:ext cx="2490652" cy="1255649"/>
          </a:xfrm>
          <a:prstGeom prst="rect">
            <a:avLst/>
          </a:prstGeom>
        </p:spPr>
      </p:pic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174EDFB-BAD5-46AD-3F68-377C5B3F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FE72-C788-4DE4-A7FF-9A7F9A425625}" type="datetime1">
              <a:rPr lang="fr-FR" smtClean="0"/>
              <a:t>25/10/2022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90C7EA-A1F9-C790-1698-5F60CF115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A00354-E0E6-E8FF-31AD-4798E835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551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🤓</a:t>
            </a:r>
            <a:r>
              <a:rPr lang="fr-FR" sz="400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684"/>
            <a:ext cx="7315199" cy="1114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Pour synchroniser ses contacts WhatsApp :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29556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7DE8A1-D235-800E-6785-873B017A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5CEC-C81A-4ADE-903E-A2DDE7B616B9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D4E922-1AF4-47B0-F8E1-8D8F7448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20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374A037-F5E4-C1A8-2DAD-A9DD303BAF48}"/>
              </a:ext>
            </a:extLst>
          </p:cNvPr>
          <p:cNvSpPr txBox="1">
            <a:spLocks/>
          </p:cNvSpPr>
          <p:nvPr/>
        </p:nvSpPr>
        <p:spPr>
          <a:xfrm>
            <a:off x="2093662" y="2451172"/>
            <a:ext cx="8596334" cy="2337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800" b="1" dirty="0"/>
              <a:t>2 méthodes :</a:t>
            </a:r>
          </a:p>
          <a:p>
            <a:pPr marL="0" indent="0">
              <a:buNone/>
            </a:pPr>
            <a:r>
              <a:rPr lang="fr-FR" b="1" dirty="0"/>
              <a:t>👉 </a:t>
            </a:r>
            <a:r>
              <a:rPr lang="fr-FR" dirty="0"/>
              <a:t>À la suite de l'ajout du numéro de téléphone dans l'application, vous recevez un sms avec un code qui vous sera demandé par WhatsApp.</a:t>
            </a:r>
          </a:p>
          <a:p>
            <a:pPr marL="0" indent="0">
              <a:buNone/>
            </a:pPr>
            <a:r>
              <a:rPr lang="fr-FR" b="1" dirty="0"/>
              <a:t>👉 </a:t>
            </a:r>
            <a:r>
              <a:rPr lang="fr-FR" dirty="0"/>
              <a:t>Vous donnez accès à WhatsApp à votre téléphone et la synchronisation de vos contacts sur l'application se fait automatiquement.  </a:t>
            </a:r>
          </a:p>
        </p:txBody>
      </p:sp>
    </p:spTree>
    <p:extLst>
      <p:ext uri="{BB962C8B-B14F-4D97-AF65-F5344CB8AC3E}">
        <p14:creationId xmlns:p14="http://schemas.microsoft.com/office/powerpoint/2010/main" val="4053499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🤓</a:t>
            </a:r>
            <a:r>
              <a:rPr lang="fr-FR" sz="400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87684"/>
            <a:ext cx="2743200" cy="1114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Envoyer des messages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884459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7DE8A1-D235-800E-6785-873B017A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5CEC-C81A-4ADE-903E-A2DDE7B616B9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D4E922-1AF4-47B0-F8E1-8D8F7448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21</a:t>
            </a:fld>
            <a:endParaRPr lang="fr-FR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374A037-F5E4-C1A8-2DAD-A9DD303BAF48}"/>
              </a:ext>
            </a:extLst>
          </p:cNvPr>
          <p:cNvSpPr txBox="1">
            <a:spLocks/>
          </p:cNvSpPr>
          <p:nvPr/>
        </p:nvSpPr>
        <p:spPr>
          <a:xfrm>
            <a:off x="-206479" y="3295068"/>
            <a:ext cx="4787348" cy="45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bit.ly/envoi-messages</a:t>
            </a:r>
          </a:p>
        </p:txBody>
      </p:sp>
      <p:pic>
        <p:nvPicPr>
          <p:cNvPr id="9" name="Comment envoyer des messages sur WhatsApp">
            <a:hlinkClick r:id="" action="ppaction://media"/>
            <a:extLst>
              <a:ext uri="{FF2B5EF4-FFF2-40B4-BE49-F238E27FC236}">
                <a16:creationId xmlns:a16="http://schemas.microsoft.com/office/drawing/2014/main" id="{6061E5FC-77E4-F4AD-80A7-5DD9B0E91ED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9209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8600" y="949774"/>
            <a:ext cx="7757816" cy="567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9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1818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🤓</a:t>
            </a:r>
            <a:r>
              <a:rPr lang="fr-FR" sz="400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2" y="978390"/>
            <a:ext cx="3573543" cy="482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Envoyer des messages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884459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7DE8A1-D235-800E-6785-873B017A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5CEC-C81A-4ADE-903E-A2DDE7B616B9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B50E55D-2434-0EF5-448A-5B5D705DD809}"/>
              </a:ext>
            </a:extLst>
          </p:cNvPr>
          <p:cNvGrpSpPr/>
          <p:nvPr/>
        </p:nvGrpSpPr>
        <p:grpSpPr>
          <a:xfrm>
            <a:off x="218019" y="1505821"/>
            <a:ext cx="1941404" cy="1648055"/>
            <a:chOff x="838200" y="1460908"/>
            <a:chExt cx="1941404" cy="164805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A0C2D5A-440F-CCB8-D6B1-6BE3AE2ED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460908"/>
              <a:ext cx="1852871" cy="1648055"/>
            </a:xfrm>
            <a:prstGeom prst="rect">
              <a:avLst/>
            </a:prstGeom>
          </p:spPr>
        </p:pic>
        <p:sp>
          <p:nvSpPr>
            <p:cNvPr id="12" name="Espace réservé du contenu 2">
              <a:extLst>
                <a:ext uri="{FF2B5EF4-FFF2-40B4-BE49-F238E27FC236}">
                  <a16:creationId xmlns:a16="http://schemas.microsoft.com/office/drawing/2014/main" id="{2C466270-21CD-4AC4-85C4-1DF172523DD4}"/>
                </a:ext>
              </a:extLst>
            </p:cNvPr>
            <p:cNvSpPr txBox="1">
              <a:spLocks/>
            </p:cNvSpPr>
            <p:nvPr/>
          </p:nvSpPr>
          <p:spPr>
            <a:xfrm>
              <a:off x="1639996" y="2253616"/>
              <a:ext cx="1139608" cy="4713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>
                  <a:solidFill>
                    <a:schemeClr val="bg1"/>
                  </a:solidFill>
                </a:rPr>
                <a:t>J’ouvre mon application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Ellipse 43">
            <a:extLst>
              <a:ext uri="{FF2B5EF4-FFF2-40B4-BE49-F238E27FC236}">
                <a16:creationId xmlns:a16="http://schemas.microsoft.com/office/drawing/2014/main" id="{0E8CC021-7094-BB40-CDAC-107AC3B69AEB}"/>
              </a:ext>
            </a:extLst>
          </p:cNvPr>
          <p:cNvSpPr/>
          <p:nvPr/>
        </p:nvSpPr>
        <p:spPr>
          <a:xfrm>
            <a:off x="152764" y="1432575"/>
            <a:ext cx="367645" cy="3582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41481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e 59">
            <a:extLst>
              <a:ext uri="{FF2B5EF4-FFF2-40B4-BE49-F238E27FC236}">
                <a16:creationId xmlns:a16="http://schemas.microsoft.com/office/drawing/2014/main" id="{57BCBF08-3332-60A4-A7EF-D90B08C50A7A}"/>
              </a:ext>
            </a:extLst>
          </p:cNvPr>
          <p:cNvGrpSpPr/>
          <p:nvPr/>
        </p:nvGrpSpPr>
        <p:grpSpPr>
          <a:xfrm>
            <a:off x="2743562" y="1313579"/>
            <a:ext cx="2868891" cy="5841411"/>
            <a:chOff x="6096000" y="1012498"/>
            <a:chExt cx="2868891" cy="5841411"/>
          </a:xfrm>
        </p:grpSpPr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343025B5-7F7B-4BD5-6160-BD223ADF9C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48"/>
            <a:stretch/>
          </p:blipFill>
          <p:spPr>
            <a:xfrm>
              <a:off x="6096000" y="1012498"/>
              <a:ext cx="2868891" cy="5841411"/>
            </a:xfrm>
            <a:prstGeom prst="rect">
              <a:avLst/>
            </a:prstGeom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C628724-64AA-A9DC-CC33-B1E5006F5CA2}"/>
                </a:ext>
              </a:extLst>
            </p:cNvPr>
            <p:cNvSpPr/>
            <p:nvPr/>
          </p:nvSpPr>
          <p:spPr>
            <a:xfrm>
              <a:off x="6885543" y="4065689"/>
              <a:ext cx="1114425" cy="206259"/>
            </a:xfrm>
            <a:prstGeom prst="rect">
              <a:avLst/>
            </a:prstGeom>
            <a:solidFill>
              <a:srgbClr val="121B20"/>
            </a:solidFill>
            <a:ln>
              <a:solidFill>
                <a:srgbClr val="121B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5E8BF43-AB3D-86A4-E5E1-BBE3D2A7B595}"/>
                </a:ext>
              </a:extLst>
            </p:cNvPr>
            <p:cNvSpPr/>
            <p:nvPr/>
          </p:nvSpPr>
          <p:spPr>
            <a:xfrm>
              <a:off x="6885544" y="4566482"/>
              <a:ext cx="1114425" cy="206259"/>
            </a:xfrm>
            <a:prstGeom prst="rect">
              <a:avLst/>
            </a:prstGeom>
            <a:solidFill>
              <a:srgbClr val="121B20"/>
            </a:solidFill>
            <a:ln>
              <a:solidFill>
                <a:srgbClr val="121B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39FA456-1C7D-8C49-1391-02664BC73828}"/>
                </a:ext>
              </a:extLst>
            </p:cNvPr>
            <p:cNvSpPr/>
            <p:nvPr/>
          </p:nvSpPr>
          <p:spPr>
            <a:xfrm>
              <a:off x="6096000" y="5028960"/>
              <a:ext cx="2802903" cy="944581"/>
            </a:xfrm>
            <a:prstGeom prst="rect">
              <a:avLst/>
            </a:prstGeom>
            <a:solidFill>
              <a:srgbClr val="121B20"/>
            </a:solidFill>
            <a:ln>
              <a:solidFill>
                <a:srgbClr val="121B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0DA6AD4-2D9D-384E-DEC0-3A3034F2A350}"/>
                </a:ext>
              </a:extLst>
            </p:cNvPr>
            <p:cNvSpPr/>
            <p:nvPr/>
          </p:nvSpPr>
          <p:spPr>
            <a:xfrm>
              <a:off x="6128993" y="5696179"/>
              <a:ext cx="2024407" cy="817743"/>
            </a:xfrm>
            <a:prstGeom prst="rect">
              <a:avLst/>
            </a:prstGeom>
            <a:solidFill>
              <a:srgbClr val="121B20"/>
            </a:solidFill>
            <a:ln>
              <a:solidFill>
                <a:srgbClr val="121B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06F80C6C-4F80-8330-E7E6-D1F096C38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8993" y="3432313"/>
              <a:ext cx="504895" cy="476316"/>
            </a:xfrm>
            <a:prstGeom prst="rect">
              <a:avLst/>
            </a:prstGeom>
          </p:spPr>
        </p:pic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56C641D0-937C-D767-958B-74BDA7374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8993" y="4533409"/>
              <a:ext cx="504895" cy="476316"/>
            </a:xfrm>
            <a:prstGeom prst="rect">
              <a:avLst/>
            </a:prstGeom>
          </p:spPr>
        </p:pic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DD25A8F-BCA5-E585-F0AA-D148C86E05A0}"/>
                </a:ext>
              </a:extLst>
            </p:cNvPr>
            <p:cNvSpPr/>
            <p:nvPr/>
          </p:nvSpPr>
          <p:spPr>
            <a:xfrm>
              <a:off x="7095537" y="3480924"/>
              <a:ext cx="1114425" cy="206259"/>
            </a:xfrm>
            <a:prstGeom prst="rect">
              <a:avLst/>
            </a:prstGeom>
            <a:solidFill>
              <a:srgbClr val="121B20"/>
            </a:solidFill>
            <a:ln>
              <a:solidFill>
                <a:srgbClr val="121B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🤓</a:t>
            </a:r>
            <a:r>
              <a:rPr lang="fr-FR" sz="400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2" y="978390"/>
            <a:ext cx="3573543" cy="482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Envoyer des messages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884459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7DE8A1-D235-800E-6785-873B017A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5CEC-C81A-4ADE-903E-A2DDE7B616B9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D4E922-1AF4-47B0-F8E1-8D8F7448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23</a:t>
            </a:fld>
            <a:endParaRPr lang="fr-FR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B50E55D-2434-0EF5-448A-5B5D705DD809}"/>
              </a:ext>
            </a:extLst>
          </p:cNvPr>
          <p:cNvGrpSpPr/>
          <p:nvPr/>
        </p:nvGrpSpPr>
        <p:grpSpPr>
          <a:xfrm>
            <a:off x="218019" y="1505821"/>
            <a:ext cx="1941404" cy="1648055"/>
            <a:chOff x="838200" y="1460908"/>
            <a:chExt cx="1941404" cy="164805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A0C2D5A-440F-CCB8-D6B1-6BE3AE2ED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1460908"/>
              <a:ext cx="1852871" cy="1648055"/>
            </a:xfrm>
            <a:prstGeom prst="rect">
              <a:avLst/>
            </a:prstGeom>
          </p:spPr>
        </p:pic>
        <p:sp>
          <p:nvSpPr>
            <p:cNvPr id="12" name="Espace réservé du contenu 2">
              <a:extLst>
                <a:ext uri="{FF2B5EF4-FFF2-40B4-BE49-F238E27FC236}">
                  <a16:creationId xmlns:a16="http://schemas.microsoft.com/office/drawing/2014/main" id="{2C466270-21CD-4AC4-85C4-1DF172523DD4}"/>
                </a:ext>
              </a:extLst>
            </p:cNvPr>
            <p:cNvSpPr txBox="1">
              <a:spLocks/>
            </p:cNvSpPr>
            <p:nvPr/>
          </p:nvSpPr>
          <p:spPr>
            <a:xfrm>
              <a:off x="1639996" y="2253616"/>
              <a:ext cx="1139608" cy="4713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>
                  <a:solidFill>
                    <a:schemeClr val="bg1"/>
                  </a:solidFill>
                </a:rPr>
                <a:t>J’ouvre mon application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A435096-B7AB-3E2F-692C-9AF9645D302F}"/>
              </a:ext>
            </a:extLst>
          </p:cNvPr>
          <p:cNvGrpSpPr/>
          <p:nvPr/>
        </p:nvGrpSpPr>
        <p:grpSpPr>
          <a:xfrm>
            <a:off x="3333693" y="5914806"/>
            <a:ext cx="1832141" cy="636902"/>
            <a:chOff x="6469071" y="5681933"/>
            <a:chExt cx="1832141" cy="636902"/>
          </a:xfrm>
        </p:grpSpPr>
        <p:sp>
          <p:nvSpPr>
            <p:cNvPr id="15" name="Espace réservé du contenu 2">
              <a:extLst>
                <a:ext uri="{FF2B5EF4-FFF2-40B4-BE49-F238E27FC236}">
                  <a16:creationId xmlns:a16="http://schemas.microsoft.com/office/drawing/2014/main" id="{3B13A4A3-59BE-F0D3-37CA-EFAB824BC1B8}"/>
                </a:ext>
              </a:extLst>
            </p:cNvPr>
            <p:cNvSpPr txBox="1">
              <a:spLocks/>
            </p:cNvSpPr>
            <p:nvPr/>
          </p:nvSpPr>
          <p:spPr>
            <a:xfrm>
              <a:off x="6469071" y="5681933"/>
              <a:ext cx="1606706" cy="6369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>
                  <a:solidFill>
                    <a:schemeClr val="bg1"/>
                  </a:solidFill>
                </a:rPr>
                <a:t>Je clique sur le bouton « nouvelle conversation »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92F6A6CD-2AA5-8486-77BD-4F723B5D1DFD}"/>
                </a:ext>
              </a:extLst>
            </p:cNvPr>
            <p:cNvCxnSpPr/>
            <p:nvPr/>
          </p:nvCxnSpPr>
          <p:spPr>
            <a:xfrm>
              <a:off x="8037262" y="6096674"/>
              <a:ext cx="263950" cy="12313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Ellipse 43">
            <a:extLst>
              <a:ext uri="{FF2B5EF4-FFF2-40B4-BE49-F238E27FC236}">
                <a16:creationId xmlns:a16="http://schemas.microsoft.com/office/drawing/2014/main" id="{0E8CC021-7094-BB40-CDAC-107AC3B69AEB}"/>
              </a:ext>
            </a:extLst>
          </p:cNvPr>
          <p:cNvSpPr/>
          <p:nvPr/>
        </p:nvSpPr>
        <p:spPr>
          <a:xfrm>
            <a:off x="152764" y="1432575"/>
            <a:ext cx="367645" cy="3582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AB17F4FA-D8F4-EDE2-FEDA-07727EBFDE6D}"/>
              </a:ext>
            </a:extLst>
          </p:cNvPr>
          <p:cNvSpPr/>
          <p:nvPr/>
        </p:nvSpPr>
        <p:spPr>
          <a:xfrm>
            <a:off x="2464689" y="1578297"/>
            <a:ext cx="367645" cy="3582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96" name="Espace réservé du contenu 2">
            <a:extLst>
              <a:ext uri="{FF2B5EF4-FFF2-40B4-BE49-F238E27FC236}">
                <a16:creationId xmlns:a16="http://schemas.microsoft.com/office/drawing/2014/main" id="{7ED9E553-5F78-F54A-E4C8-517ADAA69990}"/>
              </a:ext>
            </a:extLst>
          </p:cNvPr>
          <p:cNvSpPr txBox="1">
            <a:spLocks/>
          </p:cNvSpPr>
          <p:nvPr/>
        </p:nvSpPr>
        <p:spPr>
          <a:xfrm>
            <a:off x="3743099" y="2039585"/>
            <a:ext cx="1606706" cy="63690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>
                <a:solidFill>
                  <a:schemeClr val="bg1"/>
                </a:solidFill>
              </a:rPr>
              <a:t>Je retrouve toutes mes « </a:t>
            </a:r>
            <a:r>
              <a:rPr lang="fr-FR" sz="1400" b="1" dirty="0">
                <a:solidFill>
                  <a:srgbClr val="00B050"/>
                </a:solidFill>
              </a:rPr>
              <a:t>conversations</a:t>
            </a:r>
            <a:r>
              <a:rPr lang="fr-FR" sz="1400" dirty="0">
                <a:solidFill>
                  <a:schemeClr val="bg1"/>
                </a:solidFill>
              </a:rPr>
              <a:t> 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5765EB3-8D0B-3ABC-B854-F064371714A7}"/>
              </a:ext>
            </a:extLst>
          </p:cNvPr>
          <p:cNvSpPr/>
          <p:nvPr/>
        </p:nvSpPr>
        <p:spPr>
          <a:xfrm>
            <a:off x="3686537" y="2944932"/>
            <a:ext cx="1114425" cy="206259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A22C267-799B-0E94-5857-66B1319585CA}"/>
              </a:ext>
            </a:extLst>
          </p:cNvPr>
          <p:cNvSpPr/>
          <p:nvPr/>
        </p:nvSpPr>
        <p:spPr>
          <a:xfrm>
            <a:off x="3859818" y="2769845"/>
            <a:ext cx="767861" cy="206258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965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🤓</a:t>
            </a:r>
            <a:r>
              <a:rPr lang="fr-FR" sz="400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2" y="978390"/>
            <a:ext cx="3573543" cy="482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Envoyer des messages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884459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7DE8A1-D235-800E-6785-873B017A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5CEC-C81A-4ADE-903E-A2DDE7B616B9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D4E922-1AF4-47B0-F8E1-8D8F7448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24</a:t>
            </a:fld>
            <a:endParaRPr lang="fr-FR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B50E55D-2434-0EF5-448A-5B5D705DD809}"/>
              </a:ext>
            </a:extLst>
          </p:cNvPr>
          <p:cNvGrpSpPr/>
          <p:nvPr/>
        </p:nvGrpSpPr>
        <p:grpSpPr>
          <a:xfrm>
            <a:off x="218019" y="1505821"/>
            <a:ext cx="1941404" cy="1648055"/>
            <a:chOff x="838200" y="1460908"/>
            <a:chExt cx="1941404" cy="164805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A0C2D5A-440F-CCB8-D6B1-6BE3AE2ED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460908"/>
              <a:ext cx="1852871" cy="1648055"/>
            </a:xfrm>
            <a:prstGeom prst="rect">
              <a:avLst/>
            </a:prstGeom>
          </p:spPr>
        </p:pic>
        <p:sp>
          <p:nvSpPr>
            <p:cNvPr id="12" name="Espace réservé du contenu 2">
              <a:extLst>
                <a:ext uri="{FF2B5EF4-FFF2-40B4-BE49-F238E27FC236}">
                  <a16:creationId xmlns:a16="http://schemas.microsoft.com/office/drawing/2014/main" id="{2C466270-21CD-4AC4-85C4-1DF172523DD4}"/>
                </a:ext>
              </a:extLst>
            </p:cNvPr>
            <p:cNvSpPr txBox="1">
              <a:spLocks/>
            </p:cNvSpPr>
            <p:nvPr/>
          </p:nvSpPr>
          <p:spPr>
            <a:xfrm>
              <a:off x="1639996" y="2253616"/>
              <a:ext cx="1139608" cy="4713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>
                  <a:solidFill>
                    <a:schemeClr val="bg1"/>
                  </a:solidFill>
                </a:rPr>
                <a:t>J’ouvre mon application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A435096-B7AB-3E2F-692C-9AF9645D302F}"/>
              </a:ext>
            </a:extLst>
          </p:cNvPr>
          <p:cNvGrpSpPr/>
          <p:nvPr/>
        </p:nvGrpSpPr>
        <p:grpSpPr>
          <a:xfrm>
            <a:off x="2455943" y="1505820"/>
            <a:ext cx="2164991" cy="1648055"/>
            <a:chOff x="3329247" y="1460907"/>
            <a:chExt cx="2164991" cy="1648055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1F9BDA1-3A13-C497-04A6-6CDECC8BD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9247" y="1460907"/>
              <a:ext cx="2164991" cy="1648055"/>
            </a:xfrm>
            <a:prstGeom prst="rect">
              <a:avLst/>
            </a:prstGeom>
          </p:spPr>
        </p:pic>
        <p:sp>
          <p:nvSpPr>
            <p:cNvPr id="15" name="Espace réservé du contenu 2">
              <a:extLst>
                <a:ext uri="{FF2B5EF4-FFF2-40B4-BE49-F238E27FC236}">
                  <a16:creationId xmlns:a16="http://schemas.microsoft.com/office/drawing/2014/main" id="{3B13A4A3-59BE-F0D3-37CA-EFAB824BC1B8}"/>
                </a:ext>
              </a:extLst>
            </p:cNvPr>
            <p:cNvSpPr txBox="1">
              <a:spLocks/>
            </p:cNvSpPr>
            <p:nvPr/>
          </p:nvSpPr>
          <p:spPr>
            <a:xfrm>
              <a:off x="3417781" y="2370249"/>
              <a:ext cx="1606706" cy="6369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>
                  <a:solidFill>
                    <a:schemeClr val="bg1"/>
                  </a:solidFill>
                </a:rPr>
                <a:t>Je clique sur le bouton « nouvelle conversation »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92F6A6CD-2AA5-8486-77BD-4F723B5D1DFD}"/>
                </a:ext>
              </a:extLst>
            </p:cNvPr>
            <p:cNvCxnSpPr/>
            <p:nvPr/>
          </p:nvCxnSpPr>
          <p:spPr>
            <a:xfrm>
              <a:off x="4864231" y="2601798"/>
              <a:ext cx="263950" cy="12313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CCE13BAB-2A67-7CE5-74E5-674DFD5D2373}"/>
              </a:ext>
            </a:extLst>
          </p:cNvPr>
          <p:cNvGrpSpPr/>
          <p:nvPr/>
        </p:nvGrpSpPr>
        <p:grpSpPr>
          <a:xfrm>
            <a:off x="1589619" y="3305280"/>
            <a:ext cx="2878740" cy="3232833"/>
            <a:chOff x="6029590" y="1385175"/>
            <a:chExt cx="2878740" cy="3232833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F2A2BD2D-542F-4A00-1F49-08927E3A26BF}"/>
                </a:ext>
              </a:extLst>
            </p:cNvPr>
            <p:cNvGrpSpPr/>
            <p:nvPr/>
          </p:nvGrpSpPr>
          <p:grpSpPr>
            <a:xfrm>
              <a:off x="6029590" y="1385175"/>
              <a:ext cx="2803167" cy="3232833"/>
              <a:chOff x="6470937" y="1385175"/>
              <a:chExt cx="2803167" cy="3232833"/>
            </a:xfrm>
          </p:grpSpPr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2D8811D6-F717-B4AC-0854-866F91449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0937" y="1427568"/>
                <a:ext cx="2652588" cy="3190440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677253A-554B-2D8D-1C45-E214650186D7}"/>
                  </a:ext>
                </a:extLst>
              </p:cNvPr>
              <p:cNvSpPr/>
              <p:nvPr/>
            </p:nvSpPr>
            <p:spPr>
              <a:xfrm>
                <a:off x="7784668" y="1725719"/>
                <a:ext cx="1489436" cy="876079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2" name="Connecteur droit avec flèche 21">
                <a:extLst>
                  <a:ext uri="{FF2B5EF4-FFF2-40B4-BE49-F238E27FC236}">
                    <a16:creationId xmlns:a16="http://schemas.microsoft.com/office/drawing/2014/main" id="{5FD89C3B-0446-AA26-C0AD-74400B2500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36990" y="1560193"/>
                <a:ext cx="349793" cy="177366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C60F454F-122B-D864-08F0-68BDA44E5FFC}"/>
                  </a:ext>
                </a:extLst>
              </p:cNvPr>
              <p:cNvSpPr/>
              <p:nvPr/>
            </p:nvSpPr>
            <p:spPr>
              <a:xfrm>
                <a:off x="8097341" y="1385175"/>
                <a:ext cx="310303" cy="298151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5" name="Connecteur droit avec flèche 24">
                <a:extLst>
                  <a:ext uri="{FF2B5EF4-FFF2-40B4-BE49-F238E27FC236}">
                    <a16:creationId xmlns:a16="http://schemas.microsoft.com/office/drawing/2014/main" id="{C00C6B9E-5D38-37C3-EFAC-26E6B80ACA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02455" y="2562909"/>
                <a:ext cx="644341" cy="39508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Espace réservé du contenu 2">
              <a:extLst>
                <a:ext uri="{FF2B5EF4-FFF2-40B4-BE49-F238E27FC236}">
                  <a16:creationId xmlns:a16="http://schemas.microsoft.com/office/drawing/2014/main" id="{311D36D2-F043-0CB0-F6B4-B2725F1D6568}"/>
                </a:ext>
              </a:extLst>
            </p:cNvPr>
            <p:cNvSpPr txBox="1">
              <a:spLocks/>
            </p:cNvSpPr>
            <p:nvPr/>
          </p:nvSpPr>
          <p:spPr>
            <a:xfrm>
              <a:off x="7343321" y="1780550"/>
              <a:ext cx="1565009" cy="6369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/>
                <a:t>Je clique sur le contact voulu ou je le recherche grâce à la loupe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/>
            </a:p>
          </p:txBody>
        </p:sp>
      </p:grpSp>
      <p:sp>
        <p:nvSpPr>
          <p:cNvPr id="44" name="Ellipse 43">
            <a:extLst>
              <a:ext uri="{FF2B5EF4-FFF2-40B4-BE49-F238E27FC236}">
                <a16:creationId xmlns:a16="http://schemas.microsoft.com/office/drawing/2014/main" id="{0E8CC021-7094-BB40-CDAC-107AC3B69AEB}"/>
              </a:ext>
            </a:extLst>
          </p:cNvPr>
          <p:cNvSpPr/>
          <p:nvPr/>
        </p:nvSpPr>
        <p:spPr>
          <a:xfrm>
            <a:off x="152764" y="1432575"/>
            <a:ext cx="367645" cy="3582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AB17F4FA-D8F4-EDE2-FEDA-07727EBFDE6D}"/>
              </a:ext>
            </a:extLst>
          </p:cNvPr>
          <p:cNvSpPr/>
          <p:nvPr/>
        </p:nvSpPr>
        <p:spPr>
          <a:xfrm>
            <a:off x="2390999" y="1410484"/>
            <a:ext cx="367645" cy="3582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1952ABD9-5ECB-A7F0-C5CD-66D2BE33DF89}"/>
              </a:ext>
            </a:extLst>
          </p:cNvPr>
          <p:cNvSpPr/>
          <p:nvPr/>
        </p:nvSpPr>
        <p:spPr>
          <a:xfrm>
            <a:off x="1477857" y="3238991"/>
            <a:ext cx="367645" cy="3582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96" name="Espace réservé du contenu 2">
            <a:extLst>
              <a:ext uri="{FF2B5EF4-FFF2-40B4-BE49-F238E27FC236}">
                <a16:creationId xmlns:a16="http://schemas.microsoft.com/office/drawing/2014/main" id="{7ED9E553-5F78-F54A-E4C8-517ADAA69990}"/>
              </a:ext>
            </a:extLst>
          </p:cNvPr>
          <p:cNvSpPr txBox="1">
            <a:spLocks/>
          </p:cNvSpPr>
          <p:nvPr/>
        </p:nvSpPr>
        <p:spPr>
          <a:xfrm>
            <a:off x="3034058" y="1482491"/>
            <a:ext cx="1606706" cy="636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>
                <a:solidFill>
                  <a:schemeClr val="bg1"/>
                </a:solidFill>
              </a:rPr>
              <a:t>Je retrouve toutes mes « </a:t>
            </a:r>
            <a:r>
              <a:rPr lang="fr-FR" sz="1400" b="1" dirty="0">
                <a:solidFill>
                  <a:srgbClr val="00B050"/>
                </a:solidFill>
              </a:rPr>
              <a:t>conversations</a:t>
            </a:r>
            <a:r>
              <a:rPr lang="fr-FR" sz="1400" dirty="0">
                <a:solidFill>
                  <a:schemeClr val="bg1"/>
                </a:solidFill>
              </a:rPr>
              <a:t> 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46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🤓</a:t>
            </a:r>
            <a:r>
              <a:rPr lang="fr-FR" sz="400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2" y="978390"/>
            <a:ext cx="3573543" cy="482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Envoyer des messages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884459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7DE8A1-D235-800E-6785-873B017A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5CEC-C81A-4ADE-903E-A2DDE7B616B9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D4E922-1AF4-47B0-F8E1-8D8F7448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25</a:t>
            </a:fld>
            <a:endParaRPr lang="fr-FR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B50E55D-2434-0EF5-448A-5B5D705DD809}"/>
              </a:ext>
            </a:extLst>
          </p:cNvPr>
          <p:cNvGrpSpPr/>
          <p:nvPr/>
        </p:nvGrpSpPr>
        <p:grpSpPr>
          <a:xfrm>
            <a:off x="218019" y="1505821"/>
            <a:ext cx="1941404" cy="1648055"/>
            <a:chOff x="838200" y="1460908"/>
            <a:chExt cx="1941404" cy="164805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A0C2D5A-440F-CCB8-D6B1-6BE3AE2ED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460908"/>
              <a:ext cx="1852871" cy="1648055"/>
            </a:xfrm>
            <a:prstGeom prst="rect">
              <a:avLst/>
            </a:prstGeom>
          </p:spPr>
        </p:pic>
        <p:sp>
          <p:nvSpPr>
            <p:cNvPr id="12" name="Espace réservé du contenu 2">
              <a:extLst>
                <a:ext uri="{FF2B5EF4-FFF2-40B4-BE49-F238E27FC236}">
                  <a16:creationId xmlns:a16="http://schemas.microsoft.com/office/drawing/2014/main" id="{2C466270-21CD-4AC4-85C4-1DF172523DD4}"/>
                </a:ext>
              </a:extLst>
            </p:cNvPr>
            <p:cNvSpPr txBox="1">
              <a:spLocks/>
            </p:cNvSpPr>
            <p:nvPr/>
          </p:nvSpPr>
          <p:spPr>
            <a:xfrm>
              <a:off x="1639996" y="2253616"/>
              <a:ext cx="1139608" cy="4713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>
                  <a:solidFill>
                    <a:schemeClr val="bg1"/>
                  </a:solidFill>
                </a:rPr>
                <a:t>J’ouvre mon application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A435096-B7AB-3E2F-692C-9AF9645D302F}"/>
              </a:ext>
            </a:extLst>
          </p:cNvPr>
          <p:cNvGrpSpPr/>
          <p:nvPr/>
        </p:nvGrpSpPr>
        <p:grpSpPr>
          <a:xfrm>
            <a:off x="2455943" y="1505820"/>
            <a:ext cx="2164991" cy="1648055"/>
            <a:chOff x="3329247" y="1460907"/>
            <a:chExt cx="2164991" cy="1648055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1F9BDA1-3A13-C497-04A6-6CDECC8BD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9247" y="1460907"/>
              <a:ext cx="2164991" cy="1648055"/>
            </a:xfrm>
            <a:prstGeom prst="rect">
              <a:avLst/>
            </a:prstGeom>
          </p:spPr>
        </p:pic>
        <p:sp>
          <p:nvSpPr>
            <p:cNvPr id="15" name="Espace réservé du contenu 2">
              <a:extLst>
                <a:ext uri="{FF2B5EF4-FFF2-40B4-BE49-F238E27FC236}">
                  <a16:creationId xmlns:a16="http://schemas.microsoft.com/office/drawing/2014/main" id="{3B13A4A3-59BE-F0D3-37CA-EFAB824BC1B8}"/>
                </a:ext>
              </a:extLst>
            </p:cNvPr>
            <p:cNvSpPr txBox="1">
              <a:spLocks/>
            </p:cNvSpPr>
            <p:nvPr/>
          </p:nvSpPr>
          <p:spPr>
            <a:xfrm>
              <a:off x="3417781" y="2370249"/>
              <a:ext cx="1606706" cy="6369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>
                  <a:solidFill>
                    <a:schemeClr val="bg1"/>
                  </a:solidFill>
                </a:rPr>
                <a:t>Je clique sur le bouton « nouvelle conversation »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92F6A6CD-2AA5-8486-77BD-4F723B5D1DFD}"/>
                </a:ext>
              </a:extLst>
            </p:cNvPr>
            <p:cNvCxnSpPr/>
            <p:nvPr/>
          </p:nvCxnSpPr>
          <p:spPr>
            <a:xfrm>
              <a:off x="4864231" y="2601798"/>
              <a:ext cx="263950" cy="12313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CCE13BAB-2A67-7CE5-74E5-674DFD5D2373}"/>
              </a:ext>
            </a:extLst>
          </p:cNvPr>
          <p:cNvGrpSpPr/>
          <p:nvPr/>
        </p:nvGrpSpPr>
        <p:grpSpPr>
          <a:xfrm>
            <a:off x="1589619" y="3305280"/>
            <a:ext cx="2878740" cy="3232833"/>
            <a:chOff x="6029590" y="1385175"/>
            <a:chExt cx="2878740" cy="3232833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F2A2BD2D-542F-4A00-1F49-08927E3A26BF}"/>
                </a:ext>
              </a:extLst>
            </p:cNvPr>
            <p:cNvGrpSpPr/>
            <p:nvPr/>
          </p:nvGrpSpPr>
          <p:grpSpPr>
            <a:xfrm>
              <a:off x="6029590" y="1385175"/>
              <a:ext cx="2803167" cy="3232833"/>
              <a:chOff x="6470937" y="1385175"/>
              <a:chExt cx="2803167" cy="3232833"/>
            </a:xfrm>
          </p:grpSpPr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2D8811D6-F717-B4AC-0854-866F91449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0937" y="1427568"/>
                <a:ext cx="2652588" cy="3190440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677253A-554B-2D8D-1C45-E214650186D7}"/>
                  </a:ext>
                </a:extLst>
              </p:cNvPr>
              <p:cNvSpPr/>
              <p:nvPr/>
            </p:nvSpPr>
            <p:spPr>
              <a:xfrm>
                <a:off x="7784668" y="1725719"/>
                <a:ext cx="1489436" cy="876079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2" name="Connecteur droit avec flèche 21">
                <a:extLst>
                  <a:ext uri="{FF2B5EF4-FFF2-40B4-BE49-F238E27FC236}">
                    <a16:creationId xmlns:a16="http://schemas.microsoft.com/office/drawing/2014/main" id="{5FD89C3B-0446-AA26-C0AD-74400B2500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36990" y="1560193"/>
                <a:ext cx="349793" cy="177366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C60F454F-122B-D864-08F0-68BDA44E5FFC}"/>
                  </a:ext>
                </a:extLst>
              </p:cNvPr>
              <p:cNvSpPr/>
              <p:nvPr/>
            </p:nvSpPr>
            <p:spPr>
              <a:xfrm>
                <a:off x="8097341" y="1385175"/>
                <a:ext cx="310303" cy="298151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5" name="Connecteur droit avec flèche 24">
                <a:extLst>
                  <a:ext uri="{FF2B5EF4-FFF2-40B4-BE49-F238E27FC236}">
                    <a16:creationId xmlns:a16="http://schemas.microsoft.com/office/drawing/2014/main" id="{C00C6B9E-5D38-37C3-EFAC-26E6B80ACA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02455" y="2562909"/>
                <a:ext cx="644341" cy="39508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Espace réservé du contenu 2">
              <a:extLst>
                <a:ext uri="{FF2B5EF4-FFF2-40B4-BE49-F238E27FC236}">
                  <a16:creationId xmlns:a16="http://schemas.microsoft.com/office/drawing/2014/main" id="{311D36D2-F043-0CB0-F6B4-B2725F1D6568}"/>
                </a:ext>
              </a:extLst>
            </p:cNvPr>
            <p:cNvSpPr txBox="1">
              <a:spLocks/>
            </p:cNvSpPr>
            <p:nvPr/>
          </p:nvSpPr>
          <p:spPr>
            <a:xfrm>
              <a:off x="7343321" y="1780550"/>
              <a:ext cx="1565009" cy="6369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/>
                <a:t>Je clique sur le contact voulu ou je le recherche grâce à la loupe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/>
            </a:p>
          </p:txBody>
        </p:sp>
      </p:grpSp>
      <p:sp>
        <p:nvSpPr>
          <p:cNvPr id="44" name="Ellipse 43">
            <a:extLst>
              <a:ext uri="{FF2B5EF4-FFF2-40B4-BE49-F238E27FC236}">
                <a16:creationId xmlns:a16="http://schemas.microsoft.com/office/drawing/2014/main" id="{0E8CC021-7094-BB40-CDAC-107AC3B69AEB}"/>
              </a:ext>
            </a:extLst>
          </p:cNvPr>
          <p:cNvSpPr/>
          <p:nvPr/>
        </p:nvSpPr>
        <p:spPr>
          <a:xfrm>
            <a:off x="152764" y="1432575"/>
            <a:ext cx="367645" cy="3582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AB17F4FA-D8F4-EDE2-FEDA-07727EBFDE6D}"/>
              </a:ext>
            </a:extLst>
          </p:cNvPr>
          <p:cNvSpPr/>
          <p:nvPr/>
        </p:nvSpPr>
        <p:spPr>
          <a:xfrm>
            <a:off x="2390999" y="1410484"/>
            <a:ext cx="367645" cy="3582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1952ABD9-5ECB-A7F0-C5CD-66D2BE33DF89}"/>
              </a:ext>
            </a:extLst>
          </p:cNvPr>
          <p:cNvSpPr/>
          <p:nvPr/>
        </p:nvSpPr>
        <p:spPr>
          <a:xfrm>
            <a:off x="1477857" y="3238991"/>
            <a:ext cx="367645" cy="3582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88298A88-3916-B628-AAAF-7E810B84C60F}"/>
              </a:ext>
            </a:extLst>
          </p:cNvPr>
          <p:cNvGrpSpPr/>
          <p:nvPr/>
        </p:nvGrpSpPr>
        <p:grpSpPr>
          <a:xfrm>
            <a:off x="7484794" y="2210022"/>
            <a:ext cx="2711502" cy="4298155"/>
            <a:chOff x="8270780" y="1060198"/>
            <a:chExt cx="2711502" cy="4298155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14F69CAB-355D-DD9F-FF3B-06546B336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70780" y="1060198"/>
              <a:ext cx="2599740" cy="4298155"/>
            </a:xfrm>
            <a:prstGeom prst="rect">
              <a:avLst/>
            </a:prstGeom>
          </p:spPr>
        </p:pic>
        <p:sp>
          <p:nvSpPr>
            <p:cNvPr id="34" name="Espace réservé du contenu 2">
              <a:extLst>
                <a:ext uri="{FF2B5EF4-FFF2-40B4-BE49-F238E27FC236}">
                  <a16:creationId xmlns:a16="http://schemas.microsoft.com/office/drawing/2014/main" id="{A85AEE40-192F-7173-5727-84408253A971}"/>
                </a:ext>
              </a:extLst>
            </p:cNvPr>
            <p:cNvSpPr txBox="1">
              <a:spLocks/>
            </p:cNvSpPr>
            <p:nvPr/>
          </p:nvSpPr>
          <p:spPr>
            <a:xfrm>
              <a:off x="8576807" y="2349456"/>
              <a:ext cx="2000067" cy="6369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/>
                <a:t>Je tape mon texte avec le clavier tactile puis j’appuie sur « </a:t>
              </a:r>
              <a:r>
                <a:rPr lang="fr-FR" sz="1400" b="1" dirty="0">
                  <a:solidFill>
                    <a:srgbClr val="00B050"/>
                  </a:solidFill>
                </a:rPr>
                <a:t>envoyer</a:t>
              </a:r>
              <a:r>
                <a:rPr lang="fr-FR" sz="1400" dirty="0"/>
                <a:t> »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/>
            </a:p>
          </p:txBody>
        </p: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83B13D2E-1CB8-0934-1C2E-52B0D88A4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03918" y="2154150"/>
              <a:ext cx="478364" cy="509028"/>
            </a:xfrm>
            <a:prstGeom prst="rect">
              <a:avLst/>
            </a:prstGeom>
          </p:spPr>
        </p:pic>
        <p:cxnSp>
          <p:nvCxnSpPr>
            <p:cNvPr id="40" name="Connecteur droit avec flèche 39">
              <a:extLst>
                <a:ext uri="{FF2B5EF4-FFF2-40B4-BE49-F238E27FC236}">
                  <a16:creationId xmlns:a16="http://schemas.microsoft.com/office/drawing/2014/main" id="{CE5E9DF1-D074-D1E6-AE86-6819AF707ED7}"/>
                </a:ext>
              </a:extLst>
            </p:cNvPr>
            <p:cNvCxnSpPr>
              <a:cxnSpLocks/>
            </p:cNvCxnSpPr>
            <p:nvPr/>
          </p:nvCxnSpPr>
          <p:spPr>
            <a:xfrm>
              <a:off x="8610600" y="2586050"/>
              <a:ext cx="0" cy="84295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Flèche : droite 73">
            <a:extLst>
              <a:ext uri="{FF2B5EF4-FFF2-40B4-BE49-F238E27FC236}">
                <a16:creationId xmlns:a16="http://schemas.microsoft.com/office/drawing/2014/main" id="{C5F3256A-9254-A411-7738-320C4E8D34D9}"/>
              </a:ext>
            </a:extLst>
          </p:cNvPr>
          <p:cNvSpPr/>
          <p:nvPr/>
        </p:nvSpPr>
        <p:spPr>
          <a:xfrm>
            <a:off x="5503597" y="3409099"/>
            <a:ext cx="1172817" cy="75805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space réservé du contenu 2">
            <a:extLst>
              <a:ext uri="{FF2B5EF4-FFF2-40B4-BE49-F238E27FC236}">
                <a16:creationId xmlns:a16="http://schemas.microsoft.com/office/drawing/2014/main" id="{7ED9E553-5F78-F54A-E4C8-517ADAA69990}"/>
              </a:ext>
            </a:extLst>
          </p:cNvPr>
          <p:cNvSpPr txBox="1">
            <a:spLocks/>
          </p:cNvSpPr>
          <p:nvPr/>
        </p:nvSpPr>
        <p:spPr>
          <a:xfrm>
            <a:off x="3034058" y="1482491"/>
            <a:ext cx="1606706" cy="636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>
                <a:solidFill>
                  <a:schemeClr val="bg1"/>
                </a:solidFill>
              </a:rPr>
              <a:t>Je retrouve toutes mes « </a:t>
            </a:r>
            <a:r>
              <a:rPr lang="fr-FR" sz="1400" b="1" dirty="0">
                <a:solidFill>
                  <a:srgbClr val="00B050"/>
                </a:solidFill>
              </a:rPr>
              <a:t>conversations</a:t>
            </a:r>
            <a:r>
              <a:rPr lang="fr-FR" sz="1400" dirty="0">
                <a:solidFill>
                  <a:schemeClr val="bg1"/>
                </a:solidFill>
              </a:rPr>
              <a:t> 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400" dirty="0">
              <a:solidFill>
                <a:schemeClr val="bg1"/>
              </a:solidFill>
            </a:endParaRPr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1F7FE1C7-B67E-E5FE-91B2-5815D7ACA57A}"/>
              </a:ext>
            </a:extLst>
          </p:cNvPr>
          <p:cNvCxnSpPr>
            <a:cxnSpLocks/>
          </p:cNvCxnSpPr>
          <p:nvPr/>
        </p:nvCxnSpPr>
        <p:spPr>
          <a:xfrm flipV="1">
            <a:off x="9455085" y="3700655"/>
            <a:ext cx="433633" cy="21146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707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🤓</a:t>
            </a:r>
            <a:r>
              <a:rPr lang="fr-FR" sz="400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2" y="978390"/>
            <a:ext cx="3573543" cy="482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Envoyer des messages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884459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7DE8A1-D235-800E-6785-873B017A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5CEC-C81A-4ADE-903E-A2DDE7B616B9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D4E922-1AF4-47B0-F8E1-8D8F7448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26</a:t>
            </a:fld>
            <a:endParaRPr lang="fr-FR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B50E55D-2434-0EF5-448A-5B5D705DD809}"/>
              </a:ext>
            </a:extLst>
          </p:cNvPr>
          <p:cNvGrpSpPr/>
          <p:nvPr/>
        </p:nvGrpSpPr>
        <p:grpSpPr>
          <a:xfrm>
            <a:off x="218019" y="1505821"/>
            <a:ext cx="1941404" cy="1648055"/>
            <a:chOff x="838200" y="1460908"/>
            <a:chExt cx="1941404" cy="164805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A0C2D5A-440F-CCB8-D6B1-6BE3AE2ED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460908"/>
              <a:ext cx="1852871" cy="1648055"/>
            </a:xfrm>
            <a:prstGeom prst="rect">
              <a:avLst/>
            </a:prstGeom>
          </p:spPr>
        </p:pic>
        <p:sp>
          <p:nvSpPr>
            <p:cNvPr id="12" name="Espace réservé du contenu 2">
              <a:extLst>
                <a:ext uri="{FF2B5EF4-FFF2-40B4-BE49-F238E27FC236}">
                  <a16:creationId xmlns:a16="http://schemas.microsoft.com/office/drawing/2014/main" id="{2C466270-21CD-4AC4-85C4-1DF172523DD4}"/>
                </a:ext>
              </a:extLst>
            </p:cNvPr>
            <p:cNvSpPr txBox="1">
              <a:spLocks/>
            </p:cNvSpPr>
            <p:nvPr/>
          </p:nvSpPr>
          <p:spPr>
            <a:xfrm>
              <a:off x="1639996" y="2253616"/>
              <a:ext cx="1139608" cy="4713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>
                  <a:solidFill>
                    <a:schemeClr val="bg1"/>
                  </a:solidFill>
                </a:rPr>
                <a:t>J’ouvre mon application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A435096-B7AB-3E2F-692C-9AF9645D302F}"/>
              </a:ext>
            </a:extLst>
          </p:cNvPr>
          <p:cNvGrpSpPr/>
          <p:nvPr/>
        </p:nvGrpSpPr>
        <p:grpSpPr>
          <a:xfrm>
            <a:off x="2455943" y="1505820"/>
            <a:ext cx="2164991" cy="1648055"/>
            <a:chOff x="3329247" y="1460907"/>
            <a:chExt cx="2164991" cy="1648055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1F9BDA1-3A13-C497-04A6-6CDECC8BD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9247" y="1460907"/>
              <a:ext cx="2164991" cy="1648055"/>
            </a:xfrm>
            <a:prstGeom prst="rect">
              <a:avLst/>
            </a:prstGeom>
          </p:spPr>
        </p:pic>
        <p:sp>
          <p:nvSpPr>
            <p:cNvPr id="15" name="Espace réservé du contenu 2">
              <a:extLst>
                <a:ext uri="{FF2B5EF4-FFF2-40B4-BE49-F238E27FC236}">
                  <a16:creationId xmlns:a16="http://schemas.microsoft.com/office/drawing/2014/main" id="{3B13A4A3-59BE-F0D3-37CA-EFAB824BC1B8}"/>
                </a:ext>
              </a:extLst>
            </p:cNvPr>
            <p:cNvSpPr txBox="1">
              <a:spLocks/>
            </p:cNvSpPr>
            <p:nvPr/>
          </p:nvSpPr>
          <p:spPr>
            <a:xfrm>
              <a:off x="3417781" y="2370249"/>
              <a:ext cx="1606706" cy="6369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>
                  <a:solidFill>
                    <a:schemeClr val="bg1"/>
                  </a:solidFill>
                </a:rPr>
                <a:t>Je clique sur le bouton « nouvelle conversation »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92F6A6CD-2AA5-8486-77BD-4F723B5D1DFD}"/>
                </a:ext>
              </a:extLst>
            </p:cNvPr>
            <p:cNvCxnSpPr/>
            <p:nvPr/>
          </p:nvCxnSpPr>
          <p:spPr>
            <a:xfrm>
              <a:off x="4864231" y="2601798"/>
              <a:ext cx="263950" cy="12313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CCE13BAB-2A67-7CE5-74E5-674DFD5D2373}"/>
              </a:ext>
            </a:extLst>
          </p:cNvPr>
          <p:cNvGrpSpPr/>
          <p:nvPr/>
        </p:nvGrpSpPr>
        <p:grpSpPr>
          <a:xfrm>
            <a:off x="1589619" y="3305280"/>
            <a:ext cx="2878740" cy="3232833"/>
            <a:chOff x="6029590" y="1385175"/>
            <a:chExt cx="2878740" cy="3232833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F2A2BD2D-542F-4A00-1F49-08927E3A26BF}"/>
                </a:ext>
              </a:extLst>
            </p:cNvPr>
            <p:cNvGrpSpPr/>
            <p:nvPr/>
          </p:nvGrpSpPr>
          <p:grpSpPr>
            <a:xfrm>
              <a:off x="6029590" y="1385175"/>
              <a:ext cx="2803167" cy="3232833"/>
              <a:chOff x="6470937" y="1385175"/>
              <a:chExt cx="2803167" cy="3232833"/>
            </a:xfrm>
          </p:grpSpPr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2D8811D6-F717-B4AC-0854-866F91449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70937" y="1427568"/>
                <a:ext cx="2652588" cy="3190440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677253A-554B-2D8D-1C45-E214650186D7}"/>
                  </a:ext>
                </a:extLst>
              </p:cNvPr>
              <p:cNvSpPr/>
              <p:nvPr/>
            </p:nvSpPr>
            <p:spPr>
              <a:xfrm>
                <a:off x="7784668" y="1725719"/>
                <a:ext cx="1489436" cy="876079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2" name="Connecteur droit avec flèche 21">
                <a:extLst>
                  <a:ext uri="{FF2B5EF4-FFF2-40B4-BE49-F238E27FC236}">
                    <a16:creationId xmlns:a16="http://schemas.microsoft.com/office/drawing/2014/main" id="{5FD89C3B-0446-AA26-C0AD-74400B25001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436990" y="1560193"/>
                <a:ext cx="349793" cy="177366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C60F454F-122B-D864-08F0-68BDA44E5FFC}"/>
                  </a:ext>
                </a:extLst>
              </p:cNvPr>
              <p:cNvSpPr/>
              <p:nvPr/>
            </p:nvSpPr>
            <p:spPr>
              <a:xfrm>
                <a:off x="8097341" y="1385175"/>
                <a:ext cx="310303" cy="298151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5" name="Connecteur droit avec flèche 24">
                <a:extLst>
                  <a:ext uri="{FF2B5EF4-FFF2-40B4-BE49-F238E27FC236}">
                    <a16:creationId xmlns:a16="http://schemas.microsoft.com/office/drawing/2014/main" id="{C00C6B9E-5D38-37C3-EFAC-26E6B80ACA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02455" y="2562909"/>
                <a:ext cx="644341" cy="395082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Espace réservé du contenu 2">
              <a:extLst>
                <a:ext uri="{FF2B5EF4-FFF2-40B4-BE49-F238E27FC236}">
                  <a16:creationId xmlns:a16="http://schemas.microsoft.com/office/drawing/2014/main" id="{311D36D2-F043-0CB0-F6B4-B2725F1D6568}"/>
                </a:ext>
              </a:extLst>
            </p:cNvPr>
            <p:cNvSpPr txBox="1">
              <a:spLocks/>
            </p:cNvSpPr>
            <p:nvPr/>
          </p:nvSpPr>
          <p:spPr>
            <a:xfrm>
              <a:off x="7343321" y="1780550"/>
              <a:ext cx="1565009" cy="6369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/>
                <a:t>Je clique sur le contact voulu ou je le recherche grâce à la loupe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/>
            </a:p>
          </p:txBody>
        </p:sp>
      </p:grpSp>
      <p:sp>
        <p:nvSpPr>
          <p:cNvPr id="44" name="Ellipse 43">
            <a:extLst>
              <a:ext uri="{FF2B5EF4-FFF2-40B4-BE49-F238E27FC236}">
                <a16:creationId xmlns:a16="http://schemas.microsoft.com/office/drawing/2014/main" id="{0E8CC021-7094-BB40-CDAC-107AC3B69AEB}"/>
              </a:ext>
            </a:extLst>
          </p:cNvPr>
          <p:cNvSpPr/>
          <p:nvPr/>
        </p:nvSpPr>
        <p:spPr>
          <a:xfrm>
            <a:off x="152764" y="1432575"/>
            <a:ext cx="367645" cy="3582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AB17F4FA-D8F4-EDE2-FEDA-07727EBFDE6D}"/>
              </a:ext>
            </a:extLst>
          </p:cNvPr>
          <p:cNvSpPr/>
          <p:nvPr/>
        </p:nvSpPr>
        <p:spPr>
          <a:xfrm>
            <a:off x="2390999" y="1410484"/>
            <a:ext cx="367645" cy="3582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1952ABD9-5ECB-A7F0-C5CD-66D2BE33DF89}"/>
              </a:ext>
            </a:extLst>
          </p:cNvPr>
          <p:cNvSpPr/>
          <p:nvPr/>
        </p:nvSpPr>
        <p:spPr>
          <a:xfrm>
            <a:off x="1477857" y="3238991"/>
            <a:ext cx="367645" cy="3582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58" name="Espace réservé du contenu 2">
            <a:extLst>
              <a:ext uri="{FF2B5EF4-FFF2-40B4-BE49-F238E27FC236}">
                <a16:creationId xmlns:a16="http://schemas.microsoft.com/office/drawing/2014/main" id="{A6C18C15-9D1B-3E34-50A8-8D1CFA494476}"/>
              </a:ext>
            </a:extLst>
          </p:cNvPr>
          <p:cNvSpPr txBox="1">
            <a:spLocks/>
          </p:cNvSpPr>
          <p:nvPr/>
        </p:nvSpPr>
        <p:spPr>
          <a:xfrm>
            <a:off x="10287427" y="3969323"/>
            <a:ext cx="1368052" cy="63690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Pour envoyer un message vocal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400" dirty="0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DBFBBF4B-20AF-385D-E37C-3086549E6F1D}"/>
              </a:ext>
            </a:extLst>
          </p:cNvPr>
          <p:cNvGrpSpPr/>
          <p:nvPr/>
        </p:nvGrpSpPr>
        <p:grpSpPr>
          <a:xfrm>
            <a:off x="5928159" y="2210022"/>
            <a:ext cx="5678666" cy="4298155"/>
            <a:chOff x="6359160" y="1072687"/>
            <a:chExt cx="5678666" cy="4298155"/>
          </a:xfrm>
        </p:grpSpPr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88298A88-3916-B628-AAAF-7E810B84C60F}"/>
                </a:ext>
              </a:extLst>
            </p:cNvPr>
            <p:cNvGrpSpPr/>
            <p:nvPr/>
          </p:nvGrpSpPr>
          <p:grpSpPr>
            <a:xfrm>
              <a:off x="7915795" y="1072687"/>
              <a:ext cx="2711502" cy="4298155"/>
              <a:chOff x="8270780" y="1060198"/>
              <a:chExt cx="2711502" cy="4298155"/>
            </a:xfrm>
          </p:grpSpPr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14F69CAB-355D-DD9F-FF3B-06546B336F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70780" y="1060198"/>
                <a:ext cx="2599740" cy="4298155"/>
              </a:xfrm>
              <a:prstGeom prst="rect">
                <a:avLst/>
              </a:prstGeom>
            </p:spPr>
          </p:pic>
          <p:sp>
            <p:nvSpPr>
              <p:cNvPr id="34" name="Espace réservé du contenu 2">
                <a:extLst>
                  <a:ext uri="{FF2B5EF4-FFF2-40B4-BE49-F238E27FC236}">
                    <a16:creationId xmlns:a16="http://schemas.microsoft.com/office/drawing/2014/main" id="{A85AEE40-192F-7173-5727-84408253A9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576807" y="2349456"/>
                <a:ext cx="2000067" cy="636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fr-FR" sz="1400" dirty="0"/>
                  <a:t>Je tape mon texte avec le clavier tactile puis j’appuie sur « </a:t>
                </a:r>
                <a:r>
                  <a:rPr lang="fr-FR" sz="1400" b="1" dirty="0">
                    <a:solidFill>
                      <a:srgbClr val="00B050"/>
                    </a:solidFill>
                  </a:rPr>
                  <a:t>envoyer</a:t>
                </a:r>
                <a:r>
                  <a:rPr lang="fr-FR" sz="1400" dirty="0"/>
                  <a:t> »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fr-FR" sz="1400" dirty="0"/>
              </a:p>
            </p:txBody>
          </p:sp>
          <p:pic>
            <p:nvPicPr>
              <p:cNvPr id="36" name="Image 35">
                <a:extLst>
                  <a:ext uri="{FF2B5EF4-FFF2-40B4-BE49-F238E27FC236}">
                    <a16:creationId xmlns:a16="http://schemas.microsoft.com/office/drawing/2014/main" id="{83B13D2E-1CB8-0934-1C2E-52B0D88A4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03918" y="2154150"/>
                <a:ext cx="478364" cy="509028"/>
              </a:xfrm>
              <a:prstGeom prst="rect">
                <a:avLst/>
              </a:prstGeom>
            </p:spPr>
          </p:pic>
          <p:cxnSp>
            <p:nvCxnSpPr>
              <p:cNvPr id="37" name="Connecteur droit avec flèche 36">
                <a:extLst>
                  <a:ext uri="{FF2B5EF4-FFF2-40B4-BE49-F238E27FC236}">
                    <a16:creationId xmlns:a16="http://schemas.microsoft.com/office/drawing/2014/main" id="{2EFBDAD0-BBD1-B373-A94E-E366A03056A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70510" y="2521698"/>
                <a:ext cx="340157" cy="235658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>
                <a:extLst>
                  <a:ext uri="{FF2B5EF4-FFF2-40B4-BE49-F238E27FC236}">
                    <a16:creationId xmlns:a16="http://schemas.microsoft.com/office/drawing/2014/main" id="{CE5E9DF1-D074-D1E6-AE86-6819AF707E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610600" y="2586050"/>
                <a:ext cx="0" cy="842950"/>
              </a:xfrm>
              <a:prstGeom prst="straightConnector1">
                <a:avLst/>
              </a:prstGeom>
              <a:ln w="381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52279F85-6934-C4A3-BED4-9E9B3F7F6E4E}"/>
                </a:ext>
              </a:extLst>
            </p:cNvPr>
            <p:cNvSpPr/>
            <p:nvPr/>
          </p:nvSpPr>
          <p:spPr>
            <a:xfrm>
              <a:off x="9502060" y="3325361"/>
              <a:ext cx="235825" cy="219446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9" name="Connecteur droit avec flèche 48">
              <a:extLst>
                <a:ext uri="{FF2B5EF4-FFF2-40B4-BE49-F238E27FC236}">
                  <a16:creationId xmlns:a16="http://schemas.microsoft.com/office/drawing/2014/main" id="{E99D21AB-104E-19F6-FAE2-DC1E7293B77A}"/>
                </a:ext>
              </a:extLst>
            </p:cNvPr>
            <p:cNvCxnSpPr>
              <a:cxnSpLocks/>
              <a:stCxn id="48" idx="4"/>
            </p:cNvCxnSpPr>
            <p:nvPr/>
          </p:nvCxnSpPr>
          <p:spPr>
            <a:xfrm>
              <a:off x="9619973" y="3544807"/>
              <a:ext cx="1119085" cy="56985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Espace réservé du contenu 2">
              <a:extLst>
                <a:ext uri="{FF2B5EF4-FFF2-40B4-BE49-F238E27FC236}">
                  <a16:creationId xmlns:a16="http://schemas.microsoft.com/office/drawing/2014/main" id="{8D84A533-EA55-659F-AC68-A77EB2B93AFA}"/>
                </a:ext>
              </a:extLst>
            </p:cNvPr>
            <p:cNvSpPr txBox="1">
              <a:spLocks/>
            </p:cNvSpPr>
            <p:nvPr/>
          </p:nvSpPr>
          <p:spPr>
            <a:xfrm>
              <a:off x="10669774" y="3774887"/>
              <a:ext cx="1368052" cy="1226768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/>
                <a:t>Pour joindre une photo à mon message, choisir une photo dans la galerie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/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52DDA99A-AD18-51BA-FBCA-DE42BDB2CEE7}"/>
                </a:ext>
              </a:extLst>
            </p:cNvPr>
            <p:cNvSpPr/>
            <p:nvPr/>
          </p:nvSpPr>
          <p:spPr>
            <a:xfrm>
              <a:off x="10137770" y="3276605"/>
              <a:ext cx="340158" cy="38457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7" name="Connecteur droit avec flèche 56">
              <a:extLst>
                <a:ext uri="{FF2B5EF4-FFF2-40B4-BE49-F238E27FC236}">
                  <a16:creationId xmlns:a16="http://schemas.microsoft.com/office/drawing/2014/main" id="{2E5CAEB3-2572-1579-F2F8-F1D4C1DD85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0529" y="3091789"/>
              <a:ext cx="340157" cy="23565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3EC5D88D-244F-5F2C-53D0-6509E2D05B57}"/>
                </a:ext>
              </a:extLst>
            </p:cNvPr>
            <p:cNvSpPr/>
            <p:nvPr/>
          </p:nvSpPr>
          <p:spPr>
            <a:xfrm>
              <a:off x="7830722" y="1144919"/>
              <a:ext cx="310303" cy="298151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space réservé du contenu 2">
              <a:extLst>
                <a:ext uri="{FF2B5EF4-FFF2-40B4-BE49-F238E27FC236}">
                  <a16:creationId xmlns:a16="http://schemas.microsoft.com/office/drawing/2014/main" id="{0EF9CE3A-4E54-E351-81B8-E1A19C79DD1B}"/>
                </a:ext>
              </a:extLst>
            </p:cNvPr>
            <p:cNvSpPr txBox="1">
              <a:spLocks/>
            </p:cNvSpPr>
            <p:nvPr/>
          </p:nvSpPr>
          <p:spPr>
            <a:xfrm>
              <a:off x="6359160" y="1468307"/>
              <a:ext cx="1172817" cy="4866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fr-FR" sz="1400" dirty="0"/>
                <a:t>Pour revenir en arrière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endParaRPr lang="fr-FR" sz="1400" dirty="0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F1ABF68E-3912-C0FA-B3FB-B1265E364FA0}"/>
                </a:ext>
              </a:extLst>
            </p:cNvPr>
            <p:cNvSpPr/>
            <p:nvPr/>
          </p:nvSpPr>
          <p:spPr>
            <a:xfrm>
              <a:off x="7900521" y="3333585"/>
              <a:ext cx="310303" cy="298151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7" name="Connecteur droit avec flèche 66">
              <a:extLst>
                <a:ext uri="{FF2B5EF4-FFF2-40B4-BE49-F238E27FC236}">
                  <a16:creationId xmlns:a16="http://schemas.microsoft.com/office/drawing/2014/main" id="{03C25788-402E-131A-8EC1-4D2396D87D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5124" y="3609074"/>
              <a:ext cx="305721" cy="308584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Espace réservé du contenu 2">
              <a:extLst>
                <a:ext uri="{FF2B5EF4-FFF2-40B4-BE49-F238E27FC236}">
                  <a16:creationId xmlns:a16="http://schemas.microsoft.com/office/drawing/2014/main" id="{537EF39D-E59F-3106-9045-C2BDAB02D3FF}"/>
                </a:ext>
              </a:extLst>
            </p:cNvPr>
            <p:cNvSpPr txBox="1">
              <a:spLocks/>
            </p:cNvSpPr>
            <p:nvPr/>
          </p:nvSpPr>
          <p:spPr>
            <a:xfrm>
              <a:off x="6750239" y="3910815"/>
              <a:ext cx="1368052" cy="50474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/>
                <a:t>Pour ajouter un « émoticône »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/>
            </a:p>
          </p:txBody>
        </p:sp>
        <p:cxnSp>
          <p:nvCxnSpPr>
            <p:cNvPr id="61" name="Connecteur droit avec flèche 60">
              <a:extLst>
                <a:ext uri="{FF2B5EF4-FFF2-40B4-BE49-F238E27FC236}">
                  <a16:creationId xmlns:a16="http://schemas.microsoft.com/office/drawing/2014/main" id="{7E3322CF-38CA-ED22-EB16-800722EC2880}"/>
                </a:ext>
              </a:extLst>
            </p:cNvPr>
            <p:cNvCxnSpPr>
              <a:cxnSpLocks/>
              <a:stCxn id="59" idx="3"/>
              <a:endCxn id="65" idx="3"/>
            </p:cNvCxnSpPr>
            <p:nvPr/>
          </p:nvCxnSpPr>
          <p:spPr>
            <a:xfrm flipH="1">
              <a:off x="7531977" y="1399407"/>
              <a:ext cx="344188" cy="31221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Flèche : droite 73">
            <a:extLst>
              <a:ext uri="{FF2B5EF4-FFF2-40B4-BE49-F238E27FC236}">
                <a16:creationId xmlns:a16="http://schemas.microsoft.com/office/drawing/2014/main" id="{C5F3256A-9254-A411-7738-320C4E8D34D9}"/>
              </a:ext>
            </a:extLst>
          </p:cNvPr>
          <p:cNvSpPr/>
          <p:nvPr/>
        </p:nvSpPr>
        <p:spPr>
          <a:xfrm>
            <a:off x="5503597" y="3409099"/>
            <a:ext cx="1172817" cy="758051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128AE2D0-38DE-2CAB-88BB-C23B6AC071EF}"/>
              </a:ext>
            </a:extLst>
          </p:cNvPr>
          <p:cNvSpPr/>
          <p:nvPr/>
        </p:nvSpPr>
        <p:spPr>
          <a:xfrm>
            <a:off x="7920015" y="2190082"/>
            <a:ext cx="1110890" cy="2981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space réservé du contenu 2">
            <a:extLst>
              <a:ext uri="{FF2B5EF4-FFF2-40B4-BE49-F238E27FC236}">
                <a16:creationId xmlns:a16="http://schemas.microsoft.com/office/drawing/2014/main" id="{F50D086A-1A9F-32F7-FCFC-9F79047AAE24}"/>
              </a:ext>
            </a:extLst>
          </p:cNvPr>
          <p:cNvSpPr txBox="1">
            <a:spLocks/>
          </p:cNvSpPr>
          <p:nvPr/>
        </p:nvSpPr>
        <p:spPr>
          <a:xfrm>
            <a:off x="6717462" y="1492557"/>
            <a:ext cx="1985123" cy="4357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Nom de la personne avec qui je communique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400" dirty="0"/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E3EBCF18-F6D7-68C4-18A2-F8A43AA24B47}"/>
              </a:ext>
            </a:extLst>
          </p:cNvPr>
          <p:cNvCxnSpPr>
            <a:cxnSpLocks/>
          </p:cNvCxnSpPr>
          <p:nvPr/>
        </p:nvCxnSpPr>
        <p:spPr>
          <a:xfrm flipH="1" flipV="1">
            <a:off x="7891725" y="1923727"/>
            <a:ext cx="378505" cy="29521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lipse 77">
            <a:extLst>
              <a:ext uri="{FF2B5EF4-FFF2-40B4-BE49-F238E27FC236}">
                <a16:creationId xmlns:a16="http://schemas.microsoft.com/office/drawing/2014/main" id="{20D1268E-E8C0-F9ED-1BCE-6A0B36DD2024}"/>
              </a:ext>
            </a:extLst>
          </p:cNvPr>
          <p:cNvSpPr/>
          <p:nvPr/>
        </p:nvSpPr>
        <p:spPr>
          <a:xfrm>
            <a:off x="9093642" y="2282254"/>
            <a:ext cx="310303" cy="2981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EA8D4008-C426-B0AE-DF12-E3D54D58B69C}"/>
              </a:ext>
            </a:extLst>
          </p:cNvPr>
          <p:cNvSpPr/>
          <p:nvPr/>
        </p:nvSpPr>
        <p:spPr>
          <a:xfrm>
            <a:off x="9466126" y="2273432"/>
            <a:ext cx="310303" cy="2981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A8854A75-5674-749D-9505-FFF2C2A0A660}"/>
              </a:ext>
            </a:extLst>
          </p:cNvPr>
          <p:cNvCxnSpPr>
            <a:cxnSpLocks/>
          </p:cNvCxnSpPr>
          <p:nvPr/>
        </p:nvCxnSpPr>
        <p:spPr>
          <a:xfrm flipV="1">
            <a:off x="9675745" y="1882522"/>
            <a:ext cx="792607" cy="410501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85330122-65E1-ED8D-212C-90281D98F84A}"/>
              </a:ext>
            </a:extLst>
          </p:cNvPr>
          <p:cNvCxnSpPr>
            <a:cxnSpLocks/>
          </p:cNvCxnSpPr>
          <p:nvPr/>
        </p:nvCxnSpPr>
        <p:spPr>
          <a:xfrm flipV="1">
            <a:off x="9226653" y="1825072"/>
            <a:ext cx="173678" cy="44721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BB070152-F167-528C-BB16-EBF661720969}"/>
              </a:ext>
            </a:extLst>
          </p:cNvPr>
          <p:cNvCxnSpPr>
            <a:cxnSpLocks/>
          </p:cNvCxnSpPr>
          <p:nvPr/>
        </p:nvCxnSpPr>
        <p:spPr>
          <a:xfrm>
            <a:off x="10091446" y="2398521"/>
            <a:ext cx="397365" cy="24819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lipse 85">
            <a:extLst>
              <a:ext uri="{FF2B5EF4-FFF2-40B4-BE49-F238E27FC236}">
                <a16:creationId xmlns:a16="http://schemas.microsoft.com/office/drawing/2014/main" id="{A4FF0B72-35E9-F4A3-34D0-FA40580F7237}"/>
              </a:ext>
            </a:extLst>
          </p:cNvPr>
          <p:cNvSpPr/>
          <p:nvPr/>
        </p:nvSpPr>
        <p:spPr>
          <a:xfrm>
            <a:off x="9808547" y="2253731"/>
            <a:ext cx="310303" cy="2981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Espace réservé du contenu 2">
            <a:extLst>
              <a:ext uri="{FF2B5EF4-FFF2-40B4-BE49-F238E27FC236}">
                <a16:creationId xmlns:a16="http://schemas.microsoft.com/office/drawing/2014/main" id="{60CF2919-28E5-2286-A107-25A638C634DA}"/>
              </a:ext>
            </a:extLst>
          </p:cNvPr>
          <p:cNvSpPr txBox="1">
            <a:spLocks/>
          </p:cNvSpPr>
          <p:nvPr/>
        </p:nvSpPr>
        <p:spPr>
          <a:xfrm>
            <a:off x="8940005" y="1178326"/>
            <a:ext cx="1368052" cy="63690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Pour faire une </a:t>
            </a:r>
            <a:r>
              <a:rPr lang="fr-FR" sz="1400" b="1" dirty="0" err="1">
                <a:solidFill>
                  <a:srgbClr val="00B050"/>
                </a:solidFill>
              </a:rPr>
              <a:t>visio</a:t>
            </a:r>
            <a:r>
              <a:rPr lang="fr-FR" sz="1400" dirty="0"/>
              <a:t> avec la personne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400" dirty="0"/>
          </a:p>
        </p:txBody>
      </p:sp>
      <p:sp>
        <p:nvSpPr>
          <p:cNvPr id="88" name="Espace réservé du contenu 2">
            <a:extLst>
              <a:ext uri="{FF2B5EF4-FFF2-40B4-BE49-F238E27FC236}">
                <a16:creationId xmlns:a16="http://schemas.microsoft.com/office/drawing/2014/main" id="{B6F70BBC-1C65-A0DE-F8F6-9F2DD99E4609}"/>
              </a:ext>
            </a:extLst>
          </p:cNvPr>
          <p:cNvSpPr txBox="1">
            <a:spLocks/>
          </p:cNvSpPr>
          <p:nvPr/>
        </p:nvSpPr>
        <p:spPr>
          <a:xfrm>
            <a:off x="10447116" y="1619301"/>
            <a:ext cx="1368052" cy="47322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Pour appeler la personne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400" dirty="0"/>
          </a:p>
        </p:txBody>
      </p:sp>
      <p:sp>
        <p:nvSpPr>
          <p:cNvPr id="89" name="Espace réservé du contenu 2">
            <a:extLst>
              <a:ext uri="{FF2B5EF4-FFF2-40B4-BE49-F238E27FC236}">
                <a16:creationId xmlns:a16="http://schemas.microsoft.com/office/drawing/2014/main" id="{9A155BEE-A527-2795-B980-50FE87D207E8}"/>
              </a:ext>
            </a:extLst>
          </p:cNvPr>
          <p:cNvSpPr txBox="1">
            <a:spLocks/>
          </p:cNvSpPr>
          <p:nvPr/>
        </p:nvSpPr>
        <p:spPr>
          <a:xfrm>
            <a:off x="10468352" y="2568844"/>
            <a:ext cx="1138473" cy="86015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Paramètres, options sur cette conversation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400" dirty="0"/>
          </a:p>
        </p:txBody>
      </p:sp>
      <p:sp>
        <p:nvSpPr>
          <p:cNvPr id="96" name="Espace réservé du contenu 2">
            <a:extLst>
              <a:ext uri="{FF2B5EF4-FFF2-40B4-BE49-F238E27FC236}">
                <a16:creationId xmlns:a16="http://schemas.microsoft.com/office/drawing/2014/main" id="{7ED9E553-5F78-F54A-E4C8-517ADAA69990}"/>
              </a:ext>
            </a:extLst>
          </p:cNvPr>
          <p:cNvSpPr txBox="1">
            <a:spLocks/>
          </p:cNvSpPr>
          <p:nvPr/>
        </p:nvSpPr>
        <p:spPr>
          <a:xfrm>
            <a:off x="3034058" y="1482491"/>
            <a:ext cx="1606706" cy="636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>
                <a:solidFill>
                  <a:schemeClr val="bg1"/>
                </a:solidFill>
              </a:rPr>
              <a:t>Je retrouve toutes mes « </a:t>
            </a:r>
            <a:r>
              <a:rPr lang="fr-FR" sz="1400" b="1" dirty="0">
                <a:solidFill>
                  <a:srgbClr val="00B050"/>
                </a:solidFill>
              </a:rPr>
              <a:t>conversations</a:t>
            </a:r>
            <a:r>
              <a:rPr lang="fr-FR" sz="1400" dirty="0">
                <a:solidFill>
                  <a:schemeClr val="bg1"/>
                </a:solidFill>
              </a:rPr>
              <a:t> 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9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182" y="-1227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🤓</a:t>
            </a:r>
            <a:r>
              <a:rPr lang="fr-FR" sz="400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2" y="978389"/>
            <a:ext cx="6995474" cy="793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Supprimer</a:t>
            </a:r>
            <a:r>
              <a:rPr lang="fr-FR" dirty="0"/>
              <a:t> des messages ou des conversations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884459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7DE8A1-D235-800E-6785-873B017A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5CEC-C81A-4ADE-903E-A2DDE7B616B9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D4E922-1AF4-47B0-F8E1-8D8F7448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27</a:t>
            </a:fld>
            <a:endParaRPr lang="fr-FR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A435096-B7AB-3E2F-692C-9AF9645D302F}"/>
              </a:ext>
            </a:extLst>
          </p:cNvPr>
          <p:cNvGrpSpPr/>
          <p:nvPr/>
        </p:nvGrpSpPr>
        <p:grpSpPr>
          <a:xfrm>
            <a:off x="2544477" y="2415162"/>
            <a:ext cx="1710400" cy="636902"/>
            <a:chOff x="3417781" y="2370249"/>
            <a:chExt cx="1710400" cy="636902"/>
          </a:xfrm>
        </p:grpSpPr>
        <p:sp>
          <p:nvSpPr>
            <p:cNvPr id="15" name="Espace réservé du contenu 2">
              <a:extLst>
                <a:ext uri="{FF2B5EF4-FFF2-40B4-BE49-F238E27FC236}">
                  <a16:creationId xmlns:a16="http://schemas.microsoft.com/office/drawing/2014/main" id="{3B13A4A3-59BE-F0D3-37CA-EFAB824BC1B8}"/>
                </a:ext>
              </a:extLst>
            </p:cNvPr>
            <p:cNvSpPr txBox="1">
              <a:spLocks/>
            </p:cNvSpPr>
            <p:nvPr/>
          </p:nvSpPr>
          <p:spPr>
            <a:xfrm>
              <a:off x="3417781" y="2370249"/>
              <a:ext cx="1606706" cy="6369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>
                  <a:solidFill>
                    <a:schemeClr val="bg1"/>
                  </a:solidFill>
                </a:rPr>
                <a:t>Je clique sur le bouton « nouvelle conversation »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92F6A6CD-2AA5-8486-77BD-4F723B5D1DFD}"/>
                </a:ext>
              </a:extLst>
            </p:cNvPr>
            <p:cNvCxnSpPr/>
            <p:nvPr/>
          </p:nvCxnSpPr>
          <p:spPr>
            <a:xfrm>
              <a:off x="4864231" y="2601798"/>
              <a:ext cx="263950" cy="12313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D13D8C57-557F-79BD-496A-699FA1BDBCC7}"/>
              </a:ext>
            </a:extLst>
          </p:cNvPr>
          <p:cNvSpPr txBox="1">
            <a:spLocks/>
          </p:cNvSpPr>
          <p:nvPr/>
        </p:nvSpPr>
        <p:spPr>
          <a:xfrm>
            <a:off x="246794" y="2366563"/>
            <a:ext cx="5853134" cy="2337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/>
              <a:t>👉 </a:t>
            </a:r>
            <a:r>
              <a:rPr lang="fr-FR" dirty="0"/>
              <a:t>Appuyer longuement sur le message ou la conversation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B6F63FA-F46B-570E-11ED-CDB404AA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189" y="0"/>
            <a:ext cx="316445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37E0C6-B36D-0280-F824-6CCF278B6BD3}"/>
              </a:ext>
            </a:extLst>
          </p:cNvPr>
          <p:cNvSpPr/>
          <p:nvPr/>
        </p:nvSpPr>
        <p:spPr>
          <a:xfrm>
            <a:off x="8791575" y="2126878"/>
            <a:ext cx="838200" cy="166288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D39EF9C-0412-D5F6-8C19-7BE90E8D22E6}"/>
              </a:ext>
            </a:extLst>
          </p:cNvPr>
          <p:cNvSpPr/>
          <p:nvPr/>
        </p:nvSpPr>
        <p:spPr>
          <a:xfrm>
            <a:off x="9143999" y="2563566"/>
            <a:ext cx="1114425" cy="206259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44D2E64-42A0-A2E3-C6EE-17845FB5D18B}"/>
              </a:ext>
            </a:extLst>
          </p:cNvPr>
          <p:cNvSpPr/>
          <p:nvPr/>
        </p:nvSpPr>
        <p:spPr>
          <a:xfrm>
            <a:off x="9344024" y="3131250"/>
            <a:ext cx="1114425" cy="206259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247DFF6-5FBF-2B6F-1B22-70799BFA7C7C}"/>
              </a:ext>
            </a:extLst>
          </p:cNvPr>
          <p:cNvSpPr/>
          <p:nvPr/>
        </p:nvSpPr>
        <p:spPr>
          <a:xfrm>
            <a:off x="9072562" y="4274251"/>
            <a:ext cx="1114425" cy="206259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EBC3F9-6138-3E4B-69B8-437205AC115F}"/>
              </a:ext>
            </a:extLst>
          </p:cNvPr>
          <p:cNvSpPr/>
          <p:nvPr/>
        </p:nvSpPr>
        <p:spPr>
          <a:xfrm>
            <a:off x="8820148" y="3673467"/>
            <a:ext cx="1114425" cy="206259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4579619-0271-EF58-62BB-516DE9A07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840" y="3085061"/>
            <a:ext cx="419158" cy="5048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03A1A47-2ECE-0A72-4937-6BCD6ABFB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680" y="3077150"/>
            <a:ext cx="504895" cy="47631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71DCDD1-EC4C-2F8A-EB8C-0F5784FD5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325" y="4240434"/>
            <a:ext cx="504895" cy="476316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E960284C-2F66-CFD1-C63F-08DAD0F23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7735" y="3731827"/>
            <a:ext cx="552527" cy="171474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96F5F8A2-E1B5-42EE-4650-9C552809F750}"/>
              </a:ext>
            </a:extLst>
          </p:cNvPr>
          <p:cNvSpPr/>
          <p:nvPr/>
        </p:nvSpPr>
        <p:spPr>
          <a:xfrm>
            <a:off x="8330840" y="4836506"/>
            <a:ext cx="3022960" cy="1000239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1225651-4F7E-53C3-9630-7C702A36CA74}"/>
              </a:ext>
            </a:extLst>
          </p:cNvPr>
          <p:cNvSpPr/>
          <p:nvPr/>
        </p:nvSpPr>
        <p:spPr>
          <a:xfrm>
            <a:off x="8311938" y="5541632"/>
            <a:ext cx="2384637" cy="1000239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8C283973-CC15-5351-C8B9-1441F3E7391D}"/>
              </a:ext>
            </a:extLst>
          </p:cNvPr>
          <p:cNvCxnSpPr>
            <a:cxnSpLocks/>
          </p:cNvCxnSpPr>
          <p:nvPr/>
        </p:nvCxnSpPr>
        <p:spPr>
          <a:xfrm flipV="1">
            <a:off x="5053993" y="1685636"/>
            <a:ext cx="3232687" cy="90265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375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92182" y="-1227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🤓</a:t>
            </a:r>
            <a:r>
              <a:rPr lang="fr-FR" sz="400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2" y="978389"/>
            <a:ext cx="6995474" cy="7938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Supprimer</a:t>
            </a:r>
            <a:r>
              <a:rPr lang="fr-FR" dirty="0"/>
              <a:t> des messages ou des conversations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884459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7DE8A1-D235-800E-6785-873B017A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5CEC-C81A-4ADE-903E-A2DDE7B616B9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D4E922-1AF4-47B0-F8E1-8D8F7448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28</a:t>
            </a:fld>
            <a:endParaRPr lang="fr-FR"/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A435096-B7AB-3E2F-692C-9AF9645D302F}"/>
              </a:ext>
            </a:extLst>
          </p:cNvPr>
          <p:cNvGrpSpPr/>
          <p:nvPr/>
        </p:nvGrpSpPr>
        <p:grpSpPr>
          <a:xfrm>
            <a:off x="2544477" y="2415162"/>
            <a:ext cx="1710400" cy="636902"/>
            <a:chOff x="3417781" y="2370249"/>
            <a:chExt cx="1710400" cy="636902"/>
          </a:xfrm>
        </p:grpSpPr>
        <p:sp>
          <p:nvSpPr>
            <p:cNvPr id="15" name="Espace réservé du contenu 2">
              <a:extLst>
                <a:ext uri="{FF2B5EF4-FFF2-40B4-BE49-F238E27FC236}">
                  <a16:creationId xmlns:a16="http://schemas.microsoft.com/office/drawing/2014/main" id="{3B13A4A3-59BE-F0D3-37CA-EFAB824BC1B8}"/>
                </a:ext>
              </a:extLst>
            </p:cNvPr>
            <p:cNvSpPr txBox="1">
              <a:spLocks/>
            </p:cNvSpPr>
            <p:nvPr/>
          </p:nvSpPr>
          <p:spPr>
            <a:xfrm>
              <a:off x="3417781" y="2370249"/>
              <a:ext cx="1606706" cy="6369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>
                  <a:solidFill>
                    <a:schemeClr val="bg1"/>
                  </a:solidFill>
                </a:rPr>
                <a:t>Je clique sur le bouton « nouvelle conversation »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92F6A6CD-2AA5-8486-77BD-4F723B5D1DFD}"/>
                </a:ext>
              </a:extLst>
            </p:cNvPr>
            <p:cNvCxnSpPr/>
            <p:nvPr/>
          </p:nvCxnSpPr>
          <p:spPr>
            <a:xfrm>
              <a:off x="4864231" y="2601798"/>
              <a:ext cx="263950" cy="12313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D13D8C57-557F-79BD-496A-699FA1BDBCC7}"/>
              </a:ext>
            </a:extLst>
          </p:cNvPr>
          <p:cNvSpPr txBox="1">
            <a:spLocks/>
          </p:cNvSpPr>
          <p:nvPr/>
        </p:nvSpPr>
        <p:spPr>
          <a:xfrm>
            <a:off x="246793" y="2366563"/>
            <a:ext cx="6392131" cy="2881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b="1" dirty="0"/>
              <a:t>👉 </a:t>
            </a:r>
            <a:r>
              <a:rPr lang="fr-FR" dirty="0"/>
              <a:t>Appuyer longuement sur le message ou la conversation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👉 Une poubelle apparaît en haut : cliquer dessus </a:t>
            </a:r>
          </a:p>
          <a:p>
            <a:pPr marL="0" indent="0">
              <a:buNone/>
            </a:pPr>
            <a:r>
              <a:rPr lang="fr-FR" dirty="0"/>
              <a:t>	- supprime tous les messages d’une conversation</a:t>
            </a:r>
          </a:p>
          <a:p>
            <a:pPr marL="0" indent="0">
              <a:buNone/>
            </a:pPr>
            <a:r>
              <a:rPr lang="fr-FR" dirty="0"/>
              <a:t>	- dans une conversation : supprime le message sélectionné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B6F63FA-F46B-570E-11ED-CDB404AA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189" y="0"/>
            <a:ext cx="3164458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37E0C6-B36D-0280-F824-6CCF278B6BD3}"/>
              </a:ext>
            </a:extLst>
          </p:cNvPr>
          <p:cNvSpPr/>
          <p:nvPr/>
        </p:nvSpPr>
        <p:spPr>
          <a:xfrm>
            <a:off x="8791575" y="2126878"/>
            <a:ext cx="838200" cy="166288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D39EF9C-0412-D5F6-8C19-7BE90E8D22E6}"/>
              </a:ext>
            </a:extLst>
          </p:cNvPr>
          <p:cNvSpPr/>
          <p:nvPr/>
        </p:nvSpPr>
        <p:spPr>
          <a:xfrm>
            <a:off x="9143999" y="2563566"/>
            <a:ext cx="1114425" cy="206259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44D2E64-42A0-A2E3-C6EE-17845FB5D18B}"/>
              </a:ext>
            </a:extLst>
          </p:cNvPr>
          <p:cNvSpPr/>
          <p:nvPr/>
        </p:nvSpPr>
        <p:spPr>
          <a:xfrm>
            <a:off x="9344024" y="3131250"/>
            <a:ext cx="1114425" cy="206259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247DFF6-5FBF-2B6F-1B22-70799BFA7C7C}"/>
              </a:ext>
            </a:extLst>
          </p:cNvPr>
          <p:cNvSpPr/>
          <p:nvPr/>
        </p:nvSpPr>
        <p:spPr>
          <a:xfrm>
            <a:off x="9072562" y="4274251"/>
            <a:ext cx="1114425" cy="206259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9EBC3F9-6138-3E4B-69B8-437205AC115F}"/>
              </a:ext>
            </a:extLst>
          </p:cNvPr>
          <p:cNvSpPr/>
          <p:nvPr/>
        </p:nvSpPr>
        <p:spPr>
          <a:xfrm>
            <a:off x="8820148" y="3673467"/>
            <a:ext cx="1114425" cy="206259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14579619-0271-EF58-62BB-516DE9A07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840" y="3085061"/>
            <a:ext cx="419158" cy="504895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03A1A47-2ECE-0A72-4937-6BCD6ABFB9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6680" y="3077150"/>
            <a:ext cx="504895" cy="47631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B71DCDD1-EC4C-2F8A-EB8C-0F5784FD5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325" y="4240434"/>
            <a:ext cx="504895" cy="476316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E960284C-2F66-CFD1-C63F-08DAD0F230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7735" y="3731827"/>
            <a:ext cx="552527" cy="171474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96F5F8A2-E1B5-42EE-4650-9C552809F750}"/>
              </a:ext>
            </a:extLst>
          </p:cNvPr>
          <p:cNvSpPr/>
          <p:nvPr/>
        </p:nvSpPr>
        <p:spPr>
          <a:xfrm>
            <a:off x="8330840" y="4836506"/>
            <a:ext cx="3022960" cy="1000239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1225651-4F7E-53C3-9630-7C702A36CA74}"/>
              </a:ext>
            </a:extLst>
          </p:cNvPr>
          <p:cNvSpPr/>
          <p:nvPr/>
        </p:nvSpPr>
        <p:spPr>
          <a:xfrm>
            <a:off x="8311938" y="5541632"/>
            <a:ext cx="2384637" cy="1000239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F353AC5-1981-93CA-B58D-BDD13C7FD73A}"/>
              </a:ext>
            </a:extLst>
          </p:cNvPr>
          <p:cNvSpPr/>
          <p:nvPr/>
        </p:nvSpPr>
        <p:spPr>
          <a:xfrm>
            <a:off x="10014898" y="490811"/>
            <a:ext cx="310303" cy="2981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30AB674-8A36-FECC-7722-52CFD74BBFA5}"/>
              </a:ext>
            </a:extLst>
          </p:cNvPr>
          <p:cNvCxnSpPr>
            <a:cxnSpLocks/>
          </p:cNvCxnSpPr>
          <p:nvPr/>
        </p:nvCxnSpPr>
        <p:spPr>
          <a:xfrm flipV="1">
            <a:off x="5667375" y="788962"/>
            <a:ext cx="4347523" cy="32020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125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🤓</a:t>
            </a:r>
            <a:r>
              <a:rPr lang="fr-FR" sz="400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2" y="978390"/>
            <a:ext cx="3573543" cy="482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Créer un groupe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884459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7DE8A1-D235-800E-6785-873B017A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5CEC-C81A-4ADE-903E-A2DDE7B616B9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D4E922-1AF4-47B0-F8E1-8D8F7448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29</a:t>
            </a:fld>
            <a:endParaRPr lang="fr-FR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B50E55D-2434-0EF5-448A-5B5D705DD809}"/>
              </a:ext>
            </a:extLst>
          </p:cNvPr>
          <p:cNvGrpSpPr/>
          <p:nvPr/>
        </p:nvGrpSpPr>
        <p:grpSpPr>
          <a:xfrm>
            <a:off x="218019" y="1505821"/>
            <a:ext cx="1941404" cy="1648055"/>
            <a:chOff x="838200" y="1460908"/>
            <a:chExt cx="1941404" cy="164805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A0C2D5A-440F-CCB8-D6B1-6BE3AE2ED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460908"/>
              <a:ext cx="1852871" cy="1648055"/>
            </a:xfrm>
            <a:prstGeom prst="rect">
              <a:avLst/>
            </a:prstGeom>
          </p:spPr>
        </p:pic>
        <p:sp>
          <p:nvSpPr>
            <p:cNvPr id="12" name="Espace réservé du contenu 2">
              <a:extLst>
                <a:ext uri="{FF2B5EF4-FFF2-40B4-BE49-F238E27FC236}">
                  <a16:creationId xmlns:a16="http://schemas.microsoft.com/office/drawing/2014/main" id="{2C466270-21CD-4AC4-85C4-1DF172523DD4}"/>
                </a:ext>
              </a:extLst>
            </p:cNvPr>
            <p:cNvSpPr txBox="1">
              <a:spLocks/>
            </p:cNvSpPr>
            <p:nvPr/>
          </p:nvSpPr>
          <p:spPr>
            <a:xfrm>
              <a:off x="1639996" y="2253616"/>
              <a:ext cx="1139608" cy="4713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>
                  <a:solidFill>
                    <a:schemeClr val="bg1"/>
                  </a:solidFill>
                </a:rPr>
                <a:t>J’ouvre mon application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A435096-B7AB-3E2F-692C-9AF9645D302F}"/>
              </a:ext>
            </a:extLst>
          </p:cNvPr>
          <p:cNvGrpSpPr/>
          <p:nvPr/>
        </p:nvGrpSpPr>
        <p:grpSpPr>
          <a:xfrm>
            <a:off x="2455943" y="1505820"/>
            <a:ext cx="2164991" cy="1648055"/>
            <a:chOff x="3329247" y="1460907"/>
            <a:chExt cx="2164991" cy="1648055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1F9BDA1-3A13-C497-04A6-6CDECC8BD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9247" y="1460907"/>
              <a:ext cx="2164991" cy="1648055"/>
            </a:xfrm>
            <a:prstGeom prst="rect">
              <a:avLst/>
            </a:prstGeom>
          </p:spPr>
        </p:pic>
        <p:sp>
          <p:nvSpPr>
            <p:cNvPr id="15" name="Espace réservé du contenu 2">
              <a:extLst>
                <a:ext uri="{FF2B5EF4-FFF2-40B4-BE49-F238E27FC236}">
                  <a16:creationId xmlns:a16="http://schemas.microsoft.com/office/drawing/2014/main" id="{3B13A4A3-59BE-F0D3-37CA-EFAB824BC1B8}"/>
                </a:ext>
              </a:extLst>
            </p:cNvPr>
            <p:cNvSpPr txBox="1">
              <a:spLocks/>
            </p:cNvSpPr>
            <p:nvPr/>
          </p:nvSpPr>
          <p:spPr>
            <a:xfrm>
              <a:off x="3417781" y="2370249"/>
              <a:ext cx="1606706" cy="6369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>
                  <a:solidFill>
                    <a:schemeClr val="bg1"/>
                  </a:solidFill>
                </a:rPr>
                <a:t>Je clique sur le bouton « nouvelle conversation »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92F6A6CD-2AA5-8486-77BD-4F723B5D1DFD}"/>
                </a:ext>
              </a:extLst>
            </p:cNvPr>
            <p:cNvCxnSpPr/>
            <p:nvPr/>
          </p:nvCxnSpPr>
          <p:spPr>
            <a:xfrm>
              <a:off x="4864231" y="2601798"/>
              <a:ext cx="263950" cy="12313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2D8811D6-F717-B4AC-0854-866F91449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619" y="3347673"/>
            <a:ext cx="2652588" cy="3190440"/>
          </a:xfrm>
          <a:prstGeom prst="rect">
            <a:avLst/>
          </a:prstGeom>
        </p:spPr>
      </p:pic>
      <p:sp>
        <p:nvSpPr>
          <p:cNvPr id="44" name="Ellipse 43">
            <a:extLst>
              <a:ext uri="{FF2B5EF4-FFF2-40B4-BE49-F238E27FC236}">
                <a16:creationId xmlns:a16="http://schemas.microsoft.com/office/drawing/2014/main" id="{0E8CC021-7094-BB40-CDAC-107AC3B69AEB}"/>
              </a:ext>
            </a:extLst>
          </p:cNvPr>
          <p:cNvSpPr/>
          <p:nvPr/>
        </p:nvSpPr>
        <p:spPr>
          <a:xfrm>
            <a:off x="152764" y="1432575"/>
            <a:ext cx="367645" cy="3582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AB17F4FA-D8F4-EDE2-FEDA-07727EBFDE6D}"/>
              </a:ext>
            </a:extLst>
          </p:cNvPr>
          <p:cNvSpPr/>
          <p:nvPr/>
        </p:nvSpPr>
        <p:spPr>
          <a:xfrm>
            <a:off x="2390999" y="1410484"/>
            <a:ext cx="367645" cy="3582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1952ABD9-5ECB-A7F0-C5CD-66D2BE33DF89}"/>
              </a:ext>
            </a:extLst>
          </p:cNvPr>
          <p:cNvSpPr/>
          <p:nvPr/>
        </p:nvSpPr>
        <p:spPr>
          <a:xfrm>
            <a:off x="1477857" y="3238991"/>
            <a:ext cx="367645" cy="3582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96" name="Espace réservé du contenu 2">
            <a:extLst>
              <a:ext uri="{FF2B5EF4-FFF2-40B4-BE49-F238E27FC236}">
                <a16:creationId xmlns:a16="http://schemas.microsoft.com/office/drawing/2014/main" id="{7ED9E553-5F78-F54A-E4C8-517ADAA69990}"/>
              </a:ext>
            </a:extLst>
          </p:cNvPr>
          <p:cNvSpPr txBox="1">
            <a:spLocks/>
          </p:cNvSpPr>
          <p:nvPr/>
        </p:nvSpPr>
        <p:spPr>
          <a:xfrm>
            <a:off x="3034058" y="1482491"/>
            <a:ext cx="1606706" cy="636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>
                <a:solidFill>
                  <a:schemeClr val="bg1"/>
                </a:solidFill>
              </a:rPr>
              <a:t>Je retrouve toutes mes « </a:t>
            </a:r>
            <a:r>
              <a:rPr lang="fr-FR" sz="1400" b="1" dirty="0">
                <a:solidFill>
                  <a:srgbClr val="00B050"/>
                </a:solidFill>
              </a:rPr>
              <a:t>conversations</a:t>
            </a:r>
            <a:r>
              <a:rPr lang="fr-FR" sz="1400" dirty="0">
                <a:solidFill>
                  <a:schemeClr val="bg1"/>
                </a:solidFill>
              </a:rPr>
              <a:t> 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7A665F5-BCDB-CB63-560D-58FC36FC20B0}"/>
              </a:ext>
            </a:extLst>
          </p:cNvPr>
          <p:cNvSpPr/>
          <p:nvPr/>
        </p:nvSpPr>
        <p:spPr>
          <a:xfrm>
            <a:off x="2070891" y="3744061"/>
            <a:ext cx="963168" cy="2981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F9BAEA53-B859-40FA-2073-8764DD5A959D}"/>
              </a:ext>
            </a:extLst>
          </p:cNvPr>
          <p:cNvSpPr txBox="1">
            <a:spLocks/>
          </p:cNvSpPr>
          <p:nvPr/>
        </p:nvSpPr>
        <p:spPr>
          <a:xfrm>
            <a:off x="4353969" y="3536903"/>
            <a:ext cx="1606706" cy="161839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Je sélectionne autant de contacts que voulu dans la liste qui apparait.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Je peux aussi en chercher les noms grâce à la loupe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172506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Parlez-nous de vous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346ECE5-5930-417C-989B-75B9C15745DC}"/>
              </a:ext>
            </a:extLst>
          </p:cNvPr>
          <p:cNvSpPr txBox="1"/>
          <p:nvPr/>
        </p:nvSpPr>
        <p:spPr>
          <a:xfrm>
            <a:off x="3258479" y="3050187"/>
            <a:ext cx="56750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      </a:t>
            </a:r>
            <a:endParaRPr lang="fr-FR" sz="2800" dirty="0"/>
          </a:p>
          <a:p>
            <a:r>
              <a:rPr lang="fr-FR" sz="2800" dirty="0"/>
              <a:t>❓ Présentez-vous en quelques mots !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297C30A-CEFC-1F9B-F9C2-5A3267300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0AD8-2902-44A0-A15D-BF25A841BC16}" type="datetime1">
              <a:rPr lang="fr-FR" smtClean="0"/>
              <a:t>25/10/2022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10AD937-9E08-F68E-5926-7B1BFE67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D28471-3F12-870B-C2A6-ED500380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5300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🤓</a:t>
            </a:r>
            <a:r>
              <a:rPr lang="fr-FR" sz="400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2" y="978390"/>
            <a:ext cx="3573543" cy="482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Créer un groupe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884459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7DE8A1-D235-800E-6785-873B017A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5CEC-C81A-4ADE-903E-A2DDE7B616B9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D4E922-1AF4-47B0-F8E1-8D8F7448A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30</a:t>
            </a:fld>
            <a:endParaRPr lang="fr-FR"/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B50E55D-2434-0EF5-448A-5B5D705DD809}"/>
              </a:ext>
            </a:extLst>
          </p:cNvPr>
          <p:cNvGrpSpPr/>
          <p:nvPr/>
        </p:nvGrpSpPr>
        <p:grpSpPr>
          <a:xfrm>
            <a:off x="218019" y="1505821"/>
            <a:ext cx="1941404" cy="1648055"/>
            <a:chOff x="838200" y="1460908"/>
            <a:chExt cx="1941404" cy="164805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A0C2D5A-440F-CCB8-D6B1-6BE3AE2ED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460908"/>
              <a:ext cx="1852871" cy="1648055"/>
            </a:xfrm>
            <a:prstGeom prst="rect">
              <a:avLst/>
            </a:prstGeom>
          </p:spPr>
        </p:pic>
        <p:sp>
          <p:nvSpPr>
            <p:cNvPr id="12" name="Espace réservé du contenu 2">
              <a:extLst>
                <a:ext uri="{FF2B5EF4-FFF2-40B4-BE49-F238E27FC236}">
                  <a16:creationId xmlns:a16="http://schemas.microsoft.com/office/drawing/2014/main" id="{2C466270-21CD-4AC4-85C4-1DF172523DD4}"/>
                </a:ext>
              </a:extLst>
            </p:cNvPr>
            <p:cNvSpPr txBox="1">
              <a:spLocks/>
            </p:cNvSpPr>
            <p:nvPr/>
          </p:nvSpPr>
          <p:spPr>
            <a:xfrm>
              <a:off x="1639996" y="2253616"/>
              <a:ext cx="1139608" cy="4713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>
                  <a:solidFill>
                    <a:schemeClr val="bg1"/>
                  </a:solidFill>
                </a:rPr>
                <a:t>J’ouvre mon application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2A435096-B7AB-3E2F-692C-9AF9645D302F}"/>
              </a:ext>
            </a:extLst>
          </p:cNvPr>
          <p:cNvGrpSpPr/>
          <p:nvPr/>
        </p:nvGrpSpPr>
        <p:grpSpPr>
          <a:xfrm>
            <a:off x="2455943" y="1505820"/>
            <a:ext cx="2164991" cy="1648055"/>
            <a:chOff x="3329247" y="1460907"/>
            <a:chExt cx="2164991" cy="1648055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1F9BDA1-3A13-C497-04A6-6CDECC8BD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9247" y="1460907"/>
              <a:ext cx="2164991" cy="1648055"/>
            </a:xfrm>
            <a:prstGeom prst="rect">
              <a:avLst/>
            </a:prstGeom>
          </p:spPr>
        </p:pic>
        <p:sp>
          <p:nvSpPr>
            <p:cNvPr id="15" name="Espace réservé du contenu 2">
              <a:extLst>
                <a:ext uri="{FF2B5EF4-FFF2-40B4-BE49-F238E27FC236}">
                  <a16:creationId xmlns:a16="http://schemas.microsoft.com/office/drawing/2014/main" id="{3B13A4A3-59BE-F0D3-37CA-EFAB824BC1B8}"/>
                </a:ext>
              </a:extLst>
            </p:cNvPr>
            <p:cNvSpPr txBox="1">
              <a:spLocks/>
            </p:cNvSpPr>
            <p:nvPr/>
          </p:nvSpPr>
          <p:spPr>
            <a:xfrm>
              <a:off x="3417781" y="2370249"/>
              <a:ext cx="1606706" cy="63690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>
                  <a:solidFill>
                    <a:schemeClr val="bg1"/>
                  </a:solidFill>
                </a:rPr>
                <a:t>Je clique sur le bouton « nouvelle conversation »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Connecteur droit avec flèche 16">
              <a:extLst>
                <a:ext uri="{FF2B5EF4-FFF2-40B4-BE49-F238E27FC236}">
                  <a16:creationId xmlns:a16="http://schemas.microsoft.com/office/drawing/2014/main" id="{92F6A6CD-2AA5-8486-77BD-4F723B5D1DFD}"/>
                </a:ext>
              </a:extLst>
            </p:cNvPr>
            <p:cNvCxnSpPr/>
            <p:nvPr/>
          </p:nvCxnSpPr>
          <p:spPr>
            <a:xfrm>
              <a:off x="4864231" y="2601798"/>
              <a:ext cx="263950" cy="12313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Image 18">
            <a:extLst>
              <a:ext uri="{FF2B5EF4-FFF2-40B4-BE49-F238E27FC236}">
                <a16:creationId xmlns:a16="http://schemas.microsoft.com/office/drawing/2014/main" id="{2D8811D6-F717-B4AC-0854-866F91449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619" y="3347673"/>
            <a:ext cx="2652588" cy="3190440"/>
          </a:xfrm>
          <a:prstGeom prst="rect">
            <a:avLst/>
          </a:prstGeom>
        </p:spPr>
      </p:pic>
      <p:sp>
        <p:nvSpPr>
          <p:cNvPr id="44" name="Ellipse 43">
            <a:extLst>
              <a:ext uri="{FF2B5EF4-FFF2-40B4-BE49-F238E27FC236}">
                <a16:creationId xmlns:a16="http://schemas.microsoft.com/office/drawing/2014/main" id="{0E8CC021-7094-BB40-CDAC-107AC3B69AEB}"/>
              </a:ext>
            </a:extLst>
          </p:cNvPr>
          <p:cNvSpPr/>
          <p:nvPr/>
        </p:nvSpPr>
        <p:spPr>
          <a:xfrm>
            <a:off x="152764" y="1432575"/>
            <a:ext cx="367645" cy="3582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AB17F4FA-D8F4-EDE2-FEDA-07727EBFDE6D}"/>
              </a:ext>
            </a:extLst>
          </p:cNvPr>
          <p:cNvSpPr/>
          <p:nvPr/>
        </p:nvSpPr>
        <p:spPr>
          <a:xfrm>
            <a:off x="2390999" y="1410484"/>
            <a:ext cx="367645" cy="3582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1952ABD9-5ECB-A7F0-C5CD-66D2BE33DF89}"/>
              </a:ext>
            </a:extLst>
          </p:cNvPr>
          <p:cNvSpPr/>
          <p:nvPr/>
        </p:nvSpPr>
        <p:spPr>
          <a:xfrm>
            <a:off x="1477857" y="3238991"/>
            <a:ext cx="367645" cy="3582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96" name="Espace réservé du contenu 2">
            <a:extLst>
              <a:ext uri="{FF2B5EF4-FFF2-40B4-BE49-F238E27FC236}">
                <a16:creationId xmlns:a16="http://schemas.microsoft.com/office/drawing/2014/main" id="{7ED9E553-5F78-F54A-E4C8-517ADAA69990}"/>
              </a:ext>
            </a:extLst>
          </p:cNvPr>
          <p:cNvSpPr txBox="1">
            <a:spLocks/>
          </p:cNvSpPr>
          <p:nvPr/>
        </p:nvSpPr>
        <p:spPr>
          <a:xfrm>
            <a:off x="3034058" y="1482491"/>
            <a:ext cx="1606706" cy="636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>
                <a:solidFill>
                  <a:schemeClr val="bg1"/>
                </a:solidFill>
              </a:rPr>
              <a:t>Je retrouve toutes mes « </a:t>
            </a:r>
            <a:r>
              <a:rPr lang="fr-FR" sz="1400" b="1" dirty="0">
                <a:solidFill>
                  <a:srgbClr val="00B050"/>
                </a:solidFill>
              </a:rPr>
              <a:t>conversations</a:t>
            </a:r>
            <a:r>
              <a:rPr lang="fr-FR" sz="1400" dirty="0">
                <a:solidFill>
                  <a:schemeClr val="bg1"/>
                </a:solidFill>
              </a:rPr>
              <a:t> 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7A665F5-BCDB-CB63-560D-58FC36FC20B0}"/>
              </a:ext>
            </a:extLst>
          </p:cNvPr>
          <p:cNvSpPr/>
          <p:nvPr/>
        </p:nvSpPr>
        <p:spPr>
          <a:xfrm>
            <a:off x="2070891" y="3744061"/>
            <a:ext cx="963168" cy="2981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F9BAEA53-B859-40FA-2073-8764DD5A959D}"/>
              </a:ext>
            </a:extLst>
          </p:cNvPr>
          <p:cNvSpPr txBox="1">
            <a:spLocks/>
          </p:cNvSpPr>
          <p:nvPr/>
        </p:nvSpPr>
        <p:spPr>
          <a:xfrm>
            <a:off x="4353969" y="3536903"/>
            <a:ext cx="1606706" cy="1618392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Je sélectionne autant de contacts que voulu dans la liste qui apparait.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400" dirty="0"/>
              <a:t>Je peux aussi en chercher les noms grâce à la loupe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400" dirty="0"/>
          </a:p>
        </p:txBody>
      </p: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7B56C6F9-5A9F-3471-B7FC-117888BFE0CE}"/>
              </a:ext>
            </a:extLst>
          </p:cNvPr>
          <p:cNvSpPr txBox="1">
            <a:spLocks/>
          </p:cNvSpPr>
          <p:nvPr/>
        </p:nvSpPr>
        <p:spPr>
          <a:xfrm>
            <a:off x="7141369" y="1460908"/>
            <a:ext cx="4212431" cy="285868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💡 Bon à savoir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✔ Toutes les personnes du groupe reçoivent les messages en même temps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/>
              <a:t>✔ Je peux savoir qui a consulté mes messages 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  <a:p>
            <a:pPr marL="0" indent="0">
              <a:buFont typeface="Arial" panose="020B0604020202020204" pitchFamily="34" charset="0"/>
              <a:buNone/>
            </a:pPr>
            <a:endParaRPr lang="fr-FR" sz="20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E3E8482-F18C-A039-506F-C925D3CBD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1451" y="3879990"/>
            <a:ext cx="209579" cy="19052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EB9DF0F-29C9-7AB2-EDCF-DFB0372BEF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18" t="81749" r="8292" b="4292"/>
          <a:stretch/>
        </p:blipFill>
        <p:spPr>
          <a:xfrm>
            <a:off x="8593371" y="3867545"/>
            <a:ext cx="170936" cy="19052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6386444-FD4E-C1DA-B2BC-55CCF51E0B2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974" r="20076" b="87862"/>
          <a:stretch/>
        </p:blipFill>
        <p:spPr>
          <a:xfrm>
            <a:off x="7243572" y="3867545"/>
            <a:ext cx="210350" cy="174668"/>
          </a:xfrm>
          <a:prstGeom prst="rect">
            <a:avLst/>
          </a:prstGeom>
        </p:spPr>
      </p:pic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8AEEA2CC-1BCA-CF81-A088-28248362B2E9}"/>
              </a:ext>
            </a:extLst>
          </p:cNvPr>
          <p:cNvSpPr txBox="1">
            <a:spLocks/>
          </p:cNvSpPr>
          <p:nvPr/>
        </p:nvSpPr>
        <p:spPr>
          <a:xfrm>
            <a:off x="7427852" y="3858443"/>
            <a:ext cx="1249518" cy="148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/>
              <a:t>Message envoyé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200" dirty="0"/>
          </a:p>
        </p:txBody>
      </p:sp>
      <p:sp>
        <p:nvSpPr>
          <p:cNvPr id="39" name="Espace réservé du contenu 2">
            <a:extLst>
              <a:ext uri="{FF2B5EF4-FFF2-40B4-BE49-F238E27FC236}">
                <a16:creationId xmlns:a16="http://schemas.microsoft.com/office/drawing/2014/main" id="{888B78D9-6D23-2599-7C98-87875C3E150F}"/>
              </a:ext>
            </a:extLst>
          </p:cNvPr>
          <p:cNvSpPr txBox="1">
            <a:spLocks/>
          </p:cNvSpPr>
          <p:nvPr/>
        </p:nvSpPr>
        <p:spPr>
          <a:xfrm>
            <a:off x="8699920" y="3858429"/>
            <a:ext cx="1249518" cy="148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/>
              <a:t>Message reçu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200" dirty="0"/>
          </a:p>
        </p:txBody>
      </p:sp>
      <p:sp>
        <p:nvSpPr>
          <p:cNvPr id="40" name="Espace réservé du contenu 2">
            <a:extLst>
              <a:ext uri="{FF2B5EF4-FFF2-40B4-BE49-F238E27FC236}">
                <a16:creationId xmlns:a16="http://schemas.microsoft.com/office/drawing/2014/main" id="{C0E1B4E6-CD60-7C08-CF8C-27B9C8BC9AEB}"/>
              </a:ext>
            </a:extLst>
          </p:cNvPr>
          <p:cNvSpPr txBox="1">
            <a:spLocks/>
          </p:cNvSpPr>
          <p:nvPr/>
        </p:nvSpPr>
        <p:spPr>
          <a:xfrm>
            <a:off x="9885687" y="3867347"/>
            <a:ext cx="1249518" cy="148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/>
              <a:t>Message lu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200" dirty="0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271C5D01-FFA5-36FE-6A60-0BE5AA8B3BB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459" t="14894" r="10457" b="19623"/>
          <a:stretch/>
        </p:blipFill>
        <p:spPr>
          <a:xfrm>
            <a:off x="7256916" y="4086935"/>
            <a:ext cx="170936" cy="174668"/>
          </a:xfrm>
          <a:prstGeom prst="rect">
            <a:avLst/>
          </a:prstGeom>
        </p:spPr>
      </p:pic>
      <p:sp>
        <p:nvSpPr>
          <p:cNvPr id="43" name="Espace réservé du contenu 2">
            <a:extLst>
              <a:ext uri="{FF2B5EF4-FFF2-40B4-BE49-F238E27FC236}">
                <a16:creationId xmlns:a16="http://schemas.microsoft.com/office/drawing/2014/main" id="{6F479504-70EE-F0A5-F6AC-B2B9A869E932}"/>
              </a:ext>
            </a:extLst>
          </p:cNvPr>
          <p:cNvSpPr txBox="1">
            <a:spLocks/>
          </p:cNvSpPr>
          <p:nvPr/>
        </p:nvSpPr>
        <p:spPr>
          <a:xfrm>
            <a:off x="7427852" y="4028950"/>
            <a:ext cx="1494692" cy="1481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/>
              <a:t>Message non envoyé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610767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🤓</a:t>
            </a:r>
            <a:r>
              <a:rPr lang="fr-FR" sz="400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2" y="978390"/>
            <a:ext cx="3573543" cy="482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Passer des appels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884459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7DE8A1-D235-800E-6785-873B017A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5CEC-C81A-4ADE-903E-A2DDE7B616B9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B50E55D-2434-0EF5-448A-5B5D705DD809}"/>
              </a:ext>
            </a:extLst>
          </p:cNvPr>
          <p:cNvGrpSpPr/>
          <p:nvPr/>
        </p:nvGrpSpPr>
        <p:grpSpPr>
          <a:xfrm>
            <a:off x="218019" y="1505821"/>
            <a:ext cx="1852871" cy="1648055"/>
            <a:chOff x="838200" y="1460908"/>
            <a:chExt cx="1852871" cy="164805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A0C2D5A-440F-CCB8-D6B1-6BE3AE2ED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460908"/>
              <a:ext cx="1852871" cy="1648055"/>
            </a:xfrm>
            <a:prstGeom prst="rect">
              <a:avLst/>
            </a:prstGeom>
          </p:spPr>
        </p:pic>
        <p:sp>
          <p:nvSpPr>
            <p:cNvPr id="12" name="Espace réservé du contenu 2">
              <a:extLst>
                <a:ext uri="{FF2B5EF4-FFF2-40B4-BE49-F238E27FC236}">
                  <a16:creationId xmlns:a16="http://schemas.microsoft.com/office/drawing/2014/main" id="{2C466270-21CD-4AC4-85C4-1DF172523DD4}"/>
                </a:ext>
              </a:extLst>
            </p:cNvPr>
            <p:cNvSpPr txBox="1">
              <a:spLocks/>
            </p:cNvSpPr>
            <p:nvPr/>
          </p:nvSpPr>
          <p:spPr>
            <a:xfrm>
              <a:off x="956767" y="1787724"/>
              <a:ext cx="1139608" cy="4713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>
                  <a:solidFill>
                    <a:schemeClr val="bg1"/>
                  </a:solidFill>
                </a:rPr>
                <a:t>J’ouvre mon application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Ellipse 43">
            <a:extLst>
              <a:ext uri="{FF2B5EF4-FFF2-40B4-BE49-F238E27FC236}">
                <a16:creationId xmlns:a16="http://schemas.microsoft.com/office/drawing/2014/main" id="{0E8CC021-7094-BB40-CDAC-107AC3B69AEB}"/>
              </a:ext>
            </a:extLst>
          </p:cNvPr>
          <p:cNvSpPr/>
          <p:nvPr/>
        </p:nvSpPr>
        <p:spPr>
          <a:xfrm>
            <a:off x="152764" y="1432575"/>
            <a:ext cx="367645" cy="3582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6EE3D44-F80C-4AFE-59B3-3503593CCD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6108"/>
          <a:stretch/>
        </p:blipFill>
        <p:spPr>
          <a:xfrm>
            <a:off x="2281530" y="1518293"/>
            <a:ext cx="2599740" cy="1026920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B36E6D5A-D7BB-2F82-F2F2-DE25C902BA29}"/>
              </a:ext>
            </a:extLst>
          </p:cNvPr>
          <p:cNvSpPr txBox="1">
            <a:spLocks/>
          </p:cNvSpPr>
          <p:nvPr/>
        </p:nvSpPr>
        <p:spPr>
          <a:xfrm>
            <a:off x="1016747" y="2210022"/>
            <a:ext cx="1119398" cy="824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solidFill>
                  <a:schemeClr val="bg1"/>
                </a:solidFill>
              </a:rPr>
              <a:t>Je clique sur la conversation de la personne que je veux appeler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2723A1-81EF-5D04-2732-A0B88713990E}"/>
              </a:ext>
            </a:extLst>
          </p:cNvPr>
          <p:cNvSpPr/>
          <p:nvPr/>
        </p:nvSpPr>
        <p:spPr>
          <a:xfrm>
            <a:off x="3758289" y="1610475"/>
            <a:ext cx="963168" cy="2981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7EC9D51D-200D-CC2D-5CF6-7DF2FA098BCD}"/>
              </a:ext>
            </a:extLst>
          </p:cNvPr>
          <p:cNvSpPr txBox="1">
            <a:spLocks/>
          </p:cNvSpPr>
          <p:nvPr/>
        </p:nvSpPr>
        <p:spPr>
          <a:xfrm>
            <a:off x="3627332" y="1966010"/>
            <a:ext cx="1253937" cy="824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solidFill>
                  <a:schemeClr val="bg1"/>
                </a:solidFill>
              </a:rPr>
              <a:t>Je choisis avec ou sans la vidéo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91FDF4-6FD7-AB92-6AEA-EA1F178CA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70" y="2857931"/>
            <a:ext cx="1775330" cy="384748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6C0D2D0-A4F1-EEEF-0F73-C80CFD06C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95" y="2862216"/>
            <a:ext cx="1775331" cy="3847489"/>
          </a:xfrm>
          <a:prstGeom prst="rect">
            <a:avLst/>
          </a:prstGeom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C7DCFAEA-D551-9F25-B644-ADBAFA4BA6B9}"/>
              </a:ext>
            </a:extLst>
          </p:cNvPr>
          <p:cNvSpPr txBox="1">
            <a:spLocks/>
          </p:cNvSpPr>
          <p:nvPr/>
        </p:nvSpPr>
        <p:spPr>
          <a:xfrm>
            <a:off x="3980300" y="3031082"/>
            <a:ext cx="1012030" cy="26323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solidFill>
                  <a:schemeClr val="bg1"/>
                </a:solidFill>
              </a:rPr>
              <a:t>Sans la vidéo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E17B3DEC-414B-E7D9-0867-7B2C592D39C3}"/>
              </a:ext>
            </a:extLst>
          </p:cNvPr>
          <p:cNvSpPr txBox="1">
            <a:spLocks/>
          </p:cNvSpPr>
          <p:nvPr/>
        </p:nvSpPr>
        <p:spPr>
          <a:xfrm>
            <a:off x="1846722" y="3031891"/>
            <a:ext cx="1013492" cy="26243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solidFill>
                  <a:schemeClr val="bg1"/>
                </a:solidFill>
              </a:rPr>
              <a:t>Avec la vidéo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74DEBC8-5490-0F57-5F72-6870175DA838}"/>
              </a:ext>
            </a:extLst>
          </p:cNvPr>
          <p:cNvSpPr/>
          <p:nvPr/>
        </p:nvSpPr>
        <p:spPr>
          <a:xfrm>
            <a:off x="1899497" y="6096073"/>
            <a:ext cx="310303" cy="2981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0562DCB6-A146-DE2F-FFAF-569AE3D14C01}"/>
              </a:ext>
            </a:extLst>
          </p:cNvPr>
          <p:cNvSpPr txBox="1">
            <a:spLocks/>
          </p:cNvSpPr>
          <p:nvPr/>
        </p:nvSpPr>
        <p:spPr>
          <a:xfrm>
            <a:off x="401747" y="5908727"/>
            <a:ext cx="1278832" cy="53454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/>
              <a:t>Changer la caméra (devant ou derrière)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200" dirty="0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3D5BD73-6D81-A304-0B3B-A1FF84A25B06}"/>
              </a:ext>
            </a:extLst>
          </p:cNvPr>
          <p:cNvCxnSpPr>
            <a:cxnSpLocks/>
            <a:stCxn id="25" idx="2"/>
          </p:cNvCxnSpPr>
          <p:nvPr/>
        </p:nvCxnSpPr>
        <p:spPr>
          <a:xfrm flipH="1" flipV="1">
            <a:off x="1664863" y="6166412"/>
            <a:ext cx="234634" cy="78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28CBF75F-BFC1-B3CF-1902-CDBDD2BC0ADA}"/>
              </a:ext>
            </a:extLst>
          </p:cNvPr>
          <p:cNvSpPr/>
          <p:nvPr/>
        </p:nvSpPr>
        <p:spPr>
          <a:xfrm>
            <a:off x="3179802" y="6099279"/>
            <a:ext cx="310303" cy="2981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4052ED6-9A1B-3188-D8F1-EEACF277732F}"/>
              </a:ext>
            </a:extLst>
          </p:cNvPr>
          <p:cNvSpPr/>
          <p:nvPr/>
        </p:nvSpPr>
        <p:spPr>
          <a:xfrm>
            <a:off x="5349538" y="6136474"/>
            <a:ext cx="310303" cy="2981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7DF850C3-AC21-4B5B-F1D5-A87540EC5399}"/>
              </a:ext>
            </a:extLst>
          </p:cNvPr>
          <p:cNvSpPr txBox="1">
            <a:spLocks/>
          </p:cNvSpPr>
          <p:nvPr/>
        </p:nvSpPr>
        <p:spPr>
          <a:xfrm>
            <a:off x="3384340" y="4999322"/>
            <a:ext cx="886783" cy="346604"/>
          </a:xfrm>
          <a:prstGeom prst="rect">
            <a:avLst/>
          </a:prstGeom>
          <a:solidFill>
            <a:srgbClr val="121B20"/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solidFill>
                  <a:schemeClr val="bg1"/>
                </a:solidFill>
              </a:rPr>
              <a:t>Raccrocher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6F050DEE-88B3-57C4-0889-312618D1E0F4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3385947" y="5345926"/>
            <a:ext cx="441785" cy="73998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1537ABFA-4A15-32F2-4FA9-2FF65DBB7F04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flipH="1" flipV="1">
            <a:off x="3827732" y="5345926"/>
            <a:ext cx="1676958" cy="7905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342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🤓</a:t>
            </a:r>
            <a:r>
              <a:rPr lang="fr-FR" sz="400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2" y="978390"/>
            <a:ext cx="3573543" cy="482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Passer des appels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884459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7DE8A1-D235-800E-6785-873B017A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5CEC-C81A-4ADE-903E-A2DDE7B616B9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B50E55D-2434-0EF5-448A-5B5D705DD809}"/>
              </a:ext>
            </a:extLst>
          </p:cNvPr>
          <p:cNvGrpSpPr/>
          <p:nvPr/>
        </p:nvGrpSpPr>
        <p:grpSpPr>
          <a:xfrm>
            <a:off x="218019" y="1505821"/>
            <a:ext cx="1852871" cy="1648055"/>
            <a:chOff x="838200" y="1460908"/>
            <a:chExt cx="1852871" cy="1648055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A0C2D5A-440F-CCB8-D6B1-6BE3AE2EDE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460908"/>
              <a:ext cx="1852871" cy="1648055"/>
            </a:xfrm>
            <a:prstGeom prst="rect">
              <a:avLst/>
            </a:prstGeom>
          </p:spPr>
        </p:pic>
        <p:sp>
          <p:nvSpPr>
            <p:cNvPr id="12" name="Espace réservé du contenu 2">
              <a:extLst>
                <a:ext uri="{FF2B5EF4-FFF2-40B4-BE49-F238E27FC236}">
                  <a16:creationId xmlns:a16="http://schemas.microsoft.com/office/drawing/2014/main" id="{2C466270-21CD-4AC4-85C4-1DF172523DD4}"/>
                </a:ext>
              </a:extLst>
            </p:cNvPr>
            <p:cNvSpPr txBox="1">
              <a:spLocks/>
            </p:cNvSpPr>
            <p:nvPr/>
          </p:nvSpPr>
          <p:spPr>
            <a:xfrm>
              <a:off x="956767" y="1787724"/>
              <a:ext cx="1139608" cy="47131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400" dirty="0">
                  <a:solidFill>
                    <a:schemeClr val="bg1"/>
                  </a:solidFill>
                </a:rPr>
                <a:t>J’ouvre mon application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Ellipse 43">
            <a:extLst>
              <a:ext uri="{FF2B5EF4-FFF2-40B4-BE49-F238E27FC236}">
                <a16:creationId xmlns:a16="http://schemas.microsoft.com/office/drawing/2014/main" id="{0E8CC021-7094-BB40-CDAC-107AC3B69AEB}"/>
              </a:ext>
            </a:extLst>
          </p:cNvPr>
          <p:cNvSpPr/>
          <p:nvPr/>
        </p:nvSpPr>
        <p:spPr>
          <a:xfrm>
            <a:off x="152764" y="1432575"/>
            <a:ext cx="367645" cy="3582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6EE3D44-F80C-4AFE-59B3-3503593CCD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6108"/>
          <a:stretch/>
        </p:blipFill>
        <p:spPr>
          <a:xfrm>
            <a:off x="2281530" y="1518293"/>
            <a:ext cx="2599740" cy="1026920"/>
          </a:xfrm>
          <a:prstGeom prst="rect">
            <a:avLst/>
          </a:prstGeom>
        </p:spPr>
      </p:pic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B36E6D5A-D7BB-2F82-F2F2-DE25C902BA29}"/>
              </a:ext>
            </a:extLst>
          </p:cNvPr>
          <p:cNvSpPr txBox="1">
            <a:spLocks/>
          </p:cNvSpPr>
          <p:nvPr/>
        </p:nvSpPr>
        <p:spPr>
          <a:xfrm>
            <a:off x="1016747" y="2210022"/>
            <a:ext cx="1119398" cy="824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solidFill>
                  <a:schemeClr val="bg1"/>
                </a:solidFill>
              </a:rPr>
              <a:t>Je clique sur la conversation de la personne que je veux appeler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12723A1-81EF-5D04-2732-A0B88713990E}"/>
              </a:ext>
            </a:extLst>
          </p:cNvPr>
          <p:cNvSpPr/>
          <p:nvPr/>
        </p:nvSpPr>
        <p:spPr>
          <a:xfrm>
            <a:off x="3758289" y="1610475"/>
            <a:ext cx="963168" cy="2981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7EC9D51D-200D-CC2D-5CF6-7DF2FA098BCD}"/>
              </a:ext>
            </a:extLst>
          </p:cNvPr>
          <p:cNvSpPr txBox="1">
            <a:spLocks/>
          </p:cNvSpPr>
          <p:nvPr/>
        </p:nvSpPr>
        <p:spPr>
          <a:xfrm>
            <a:off x="3627332" y="1966010"/>
            <a:ext cx="1253937" cy="824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solidFill>
                  <a:schemeClr val="bg1"/>
                </a:solidFill>
              </a:rPr>
              <a:t>Je choisis avec ou sans la vidéo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91FDF4-6FD7-AB92-6AEA-EA1F178CA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070" y="2857931"/>
            <a:ext cx="1775330" cy="384748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6C0D2D0-A4F1-EEEF-0F73-C80CFD06C5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895" y="2862216"/>
            <a:ext cx="1775331" cy="3847489"/>
          </a:xfrm>
          <a:prstGeom prst="rect">
            <a:avLst/>
          </a:prstGeom>
        </p:spPr>
      </p:pic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C7DCFAEA-D551-9F25-B644-ADBAFA4BA6B9}"/>
              </a:ext>
            </a:extLst>
          </p:cNvPr>
          <p:cNvSpPr txBox="1">
            <a:spLocks/>
          </p:cNvSpPr>
          <p:nvPr/>
        </p:nvSpPr>
        <p:spPr>
          <a:xfrm>
            <a:off x="3980300" y="3031082"/>
            <a:ext cx="1012030" cy="26323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solidFill>
                  <a:schemeClr val="bg1"/>
                </a:solidFill>
              </a:rPr>
              <a:t>Sans la vidéo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E17B3DEC-414B-E7D9-0867-7B2C592D39C3}"/>
              </a:ext>
            </a:extLst>
          </p:cNvPr>
          <p:cNvSpPr txBox="1">
            <a:spLocks/>
          </p:cNvSpPr>
          <p:nvPr/>
        </p:nvSpPr>
        <p:spPr>
          <a:xfrm>
            <a:off x="1846722" y="3031891"/>
            <a:ext cx="1013492" cy="26243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solidFill>
                  <a:schemeClr val="bg1"/>
                </a:solidFill>
              </a:rPr>
              <a:t>Avec la vidéo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74DEBC8-5490-0F57-5F72-6870175DA838}"/>
              </a:ext>
            </a:extLst>
          </p:cNvPr>
          <p:cNvSpPr/>
          <p:nvPr/>
        </p:nvSpPr>
        <p:spPr>
          <a:xfrm>
            <a:off x="1899497" y="6096073"/>
            <a:ext cx="310303" cy="2981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0562DCB6-A146-DE2F-FFAF-569AE3D14C01}"/>
              </a:ext>
            </a:extLst>
          </p:cNvPr>
          <p:cNvSpPr txBox="1">
            <a:spLocks/>
          </p:cNvSpPr>
          <p:nvPr/>
        </p:nvSpPr>
        <p:spPr>
          <a:xfrm>
            <a:off x="401747" y="5908727"/>
            <a:ext cx="1278832" cy="53454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/>
              <a:t>Changer la caméra (devant ou derrière)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200" dirty="0"/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3D5BD73-6D81-A304-0B3B-A1FF84A25B06}"/>
              </a:ext>
            </a:extLst>
          </p:cNvPr>
          <p:cNvCxnSpPr>
            <a:cxnSpLocks/>
            <a:stCxn id="25" idx="2"/>
          </p:cNvCxnSpPr>
          <p:nvPr/>
        </p:nvCxnSpPr>
        <p:spPr>
          <a:xfrm flipH="1" flipV="1">
            <a:off x="1664863" y="6166412"/>
            <a:ext cx="234634" cy="7873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llipse 28">
            <a:extLst>
              <a:ext uri="{FF2B5EF4-FFF2-40B4-BE49-F238E27FC236}">
                <a16:creationId xmlns:a16="http://schemas.microsoft.com/office/drawing/2014/main" id="{28CBF75F-BFC1-B3CF-1902-CDBDD2BC0ADA}"/>
              </a:ext>
            </a:extLst>
          </p:cNvPr>
          <p:cNvSpPr/>
          <p:nvPr/>
        </p:nvSpPr>
        <p:spPr>
          <a:xfrm>
            <a:off x="3179802" y="6099279"/>
            <a:ext cx="310303" cy="2981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A4052ED6-9A1B-3188-D8F1-EEACF277732F}"/>
              </a:ext>
            </a:extLst>
          </p:cNvPr>
          <p:cNvSpPr/>
          <p:nvPr/>
        </p:nvSpPr>
        <p:spPr>
          <a:xfrm>
            <a:off x="5349538" y="6136474"/>
            <a:ext cx="310303" cy="2981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7DF850C3-AC21-4B5B-F1D5-A87540EC5399}"/>
              </a:ext>
            </a:extLst>
          </p:cNvPr>
          <p:cNvSpPr txBox="1">
            <a:spLocks/>
          </p:cNvSpPr>
          <p:nvPr/>
        </p:nvSpPr>
        <p:spPr>
          <a:xfrm>
            <a:off x="3384340" y="4999322"/>
            <a:ext cx="886783" cy="346604"/>
          </a:xfrm>
          <a:prstGeom prst="rect">
            <a:avLst/>
          </a:prstGeom>
          <a:solidFill>
            <a:srgbClr val="121B20"/>
          </a:solidFill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solidFill>
                  <a:schemeClr val="bg1"/>
                </a:solidFill>
              </a:rPr>
              <a:t>Raccrocher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200" dirty="0">
              <a:solidFill>
                <a:schemeClr val="bg1"/>
              </a:solidFill>
            </a:endParaRP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6F050DEE-88B3-57C4-0889-312618D1E0F4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3385947" y="5345926"/>
            <a:ext cx="441785" cy="73998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1537ABFA-4A15-32F2-4FA9-2FF65DBB7F04}"/>
              </a:ext>
            </a:extLst>
          </p:cNvPr>
          <p:cNvCxnSpPr>
            <a:cxnSpLocks/>
            <a:stCxn id="30" idx="0"/>
            <a:endCxn id="31" idx="2"/>
          </p:cNvCxnSpPr>
          <p:nvPr/>
        </p:nvCxnSpPr>
        <p:spPr>
          <a:xfrm flipH="1" flipV="1">
            <a:off x="3827732" y="5345926"/>
            <a:ext cx="1676958" cy="7905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5008060A-D6AB-5BB7-B36D-767BB75102D7}"/>
              </a:ext>
            </a:extLst>
          </p:cNvPr>
          <p:cNvCxnSpPr>
            <a:cxnSpLocks/>
          </p:cNvCxnSpPr>
          <p:nvPr/>
        </p:nvCxnSpPr>
        <p:spPr>
          <a:xfrm>
            <a:off x="6268824" y="1128065"/>
            <a:ext cx="0" cy="5228285"/>
          </a:xfrm>
          <a:prstGeom prst="line">
            <a:avLst/>
          </a:prstGeom>
          <a:ln w="76200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space réservé du contenu 2">
            <a:extLst>
              <a:ext uri="{FF2B5EF4-FFF2-40B4-BE49-F238E27FC236}">
                <a16:creationId xmlns:a16="http://schemas.microsoft.com/office/drawing/2014/main" id="{A73F022A-B837-2255-7A78-136479994D70}"/>
              </a:ext>
            </a:extLst>
          </p:cNvPr>
          <p:cNvSpPr txBox="1">
            <a:spLocks/>
          </p:cNvSpPr>
          <p:nvPr/>
        </p:nvSpPr>
        <p:spPr>
          <a:xfrm>
            <a:off x="6662764" y="978390"/>
            <a:ext cx="3573543" cy="482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Recevoir des appels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BEAA422-0984-7F2F-E397-4D504B1D35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680" y="1922999"/>
            <a:ext cx="1873308" cy="416290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9D15FBD-B6B1-5327-2BF1-77237A5C4E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884" y="1922999"/>
            <a:ext cx="1873308" cy="4162907"/>
          </a:xfrm>
          <a:prstGeom prst="rect">
            <a:avLst/>
          </a:prstGeom>
        </p:spPr>
      </p:pic>
      <p:sp>
        <p:nvSpPr>
          <p:cNvPr id="36" name="Espace réservé du contenu 2">
            <a:extLst>
              <a:ext uri="{FF2B5EF4-FFF2-40B4-BE49-F238E27FC236}">
                <a16:creationId xmlns:a16="http://schemas.microsoft.com/office/drawing/2014/main" id="{066BEC49-72FD-FC30-CC1B-79527E749F64}"/>
              </a:ext>
            </a:extLst>
          </p:cNvPr>
          <p:cNvSpPr txBox="1">
            <a:spLocks/>
          </p:cNvSpPr>
          <p:nvPr/>
        </p:nvSpPr>
        <p:spPr>
          <a:xfrm>
            <a:off x="9122285" y="2937314"/>
            <a:ext cx="1012030" cy="26323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solidFill>
                  <a:schemeClr val="bg1"/>
                </a:solidFill>
              </a:rPr>
              <a:t>Sans la vidéo</a:t>
            </a:r>
          </a:p>
        </p:txBody>
      </p:sp>
      <p:sp>
        <p:nvSpPr>
          <p:cNvPr id="37" name="Espace réservé du contenu 2">
            <a:extLst>
              <a:ext uri="{FF2B5EF4-FFF2-40B4-BE49-F238E27FC236}">
                <a16:creationId xmlns:a16="http://schemas.microsoft.com/office/drawing/2014/main" id="{5ECA4CAE-785F-BF70-D04E-45BA6BBAF7BC}"/>
              </a:ext>
            </a:extLst>
          </p:cNvPr>
          <p:cNvSpPr txBox="1">
            <a:spLocks/>
          </p:cNvSpPr>
          <p:nvPr/>
        </p:nvSpPr>
        <p:spPr>
          <a:xfrm>
            <a:off x="7688552" y="2938122"/>
            <a:ext cx="1013492" cy="262436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200" dirty="0">
                <a:solidFill>
                  <a:schemeClr val="bg1"/>
                </a:solidFill>
              </a:rPr>
              <a:t>Avec la vidéo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9E1C177-747F-3330-D77C-DC3D4E9C7B6A}"/>
              </a:ext>
            </a:extLst>
          </p:cNvPr>
          <p:cNvSpPr/>
          <p:nvPr/>
        </p:nvSpPr>
        <p:spPr>
          <a:xfrm>
            <a:off x="6856137" y="2185256"/>
            <a:ext cx="963168" cy="2981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C15ADC7-0EE1-8C08-05B6-EFE0346DEB7D}"/>
              </a:ext>
            </a:extLst>
          </p:cNvPr>
          <p:cNvSpPr/>
          <p:nvPr/>
        </p:nvSpPr>
        <p:spPr>
          <a:xfrm>
            <a:off x="9056370" y="2187691"/>
            <a:ext cx="963168" cy="2981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B14AE05-217D-2408-9E32-7A6BD4759D91}"/>
              </a:ext>
            </a:extLst>
          </p:cNvPr>
          <p:cNvSpPr/>
          <p:nvPr/>
        </p:nvSpPr>
        <p:spPr>
          <a:xfrm>
            <a:off x="9432131" y="2255392"/>
            <a:ext cx="295275" cy="81374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E4732AE-368C-1041-A47E-8BB599E3F9C0}"/>
              </a:ext>
            </a:extLst>
          </p:cNvPr>
          <p:cNvSpPr/>
          <p:nvPr/>
        </p:nvSpPr>
        <p:spPr>
          <a:xfrm>
            <a:off x="7190083" y="2263266"/>
            <a:ext cx="295275" cy="81374"/>
          </a:xfrm>
          <a:prstGeom prst="rect">
            <a:avLst/>
          </a:prstGeom>
          <a:solidFill>
            <a:srgbClr val="F5F5F5"/>
          </a:solidFill>
          <a:ln>
            <a:solidFill>
              <a:srgbClr val="F5F5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6087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🤓</a:t>
            </a:r>
            <a:r>
              <a:rPr lang="fr-FR" sz="400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2" y="978390"/>
            <a:ext cx="3573543" cy="482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Passer des appels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884459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7DE8A1-D235-800E-6785-873B017A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5CEC-C81A-4ADE-903E-A2DDE7B616B9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CB595EC4-0103-025D-63B0-B5074C4A94C8}"/>
              </a:ext>
            </a:extLst>
          </p:cNvPr>
          <p:cNvGrpSpPr/>
          <p:nvPr/>
        </p:nvGrpSpPr>
        <p:grpSpPr>
          <a:xfrm>
            <a:off x="3098762" y="968376"/>
            <a:ext cx="5391454" cy="5753099"/>
            <a:chOff x="3098762" y="968376"/>
            <a:chExt cx="5391454" cy="5753099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B875A5F1-2537-6D1E-A2F7-EA4D96AEA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196" y="968376"/>
              <a:ext cx="2654628" cy="5753099"/>
            </a:xfrm>
            <a:prstGeom prst="rect">
              <a:avLst/>
            </a:prstGeom>
          </p:spPr>
        </p:pic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2F123F85-3CE4-33E4-8AFF-1552DE06E251}"/>
                </a:ext>
              </a:extLst>
            </p:cNvPr>
            <p:cNvSpPr/>
            <p:nvPr/>
          </p:nvSpPr>
          <p:spPr>
            <a:xfrm>
              <a:off x="4633172" y="5966015"/>
              <a:ext cx="310303" cy="298151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/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92625AAD-1B7A-8034-6470-F83FC12A012B}"/>
                </a:ext>
              </a:extLst>
            </p:cNvPr>
            <p:cNvSpPr/>
            <p:nvPr/>
          </p:nvSpPr>
          <p:spPr>
            <a:xfrm>
              <a:off x="5295111" y="5966014"/>
              <a:ext cx="310303" cy="298151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00D2D7EE-4E0C-7E5B-877A-68280E8B12B4}"/>
                </a:ext>
              </a:extLst>
            </p:cNvPr>
            <p:cNvSpPr/>
            <p:nvPr/>
          </p:nvSpPr>
          <p:spPr>
            <a:xfrm>
              <a:off x="5957050" y="5966013"/>
              <a:ext cx="310303" cy="298151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9201784C-0052-688B-780B-A622CCC3720A}"/>
                </a:ext>
              </a:extLst>
            </p:cNvPr>
            <p:cNvSpPr/>
            <p:nvPr/>
          </p:nvSpPr>
          <p:spPr>
            <a:xfrm>
              <a:off x="6829521" y="1311833"/>
              <a:ext cx="310303" cy="298151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space réservé du contenu 2">
              <a:extLst>
                <a:ext uri="{FF2B5EF4-FFF2-40B4-BE49-F238E27FC236}">
                  <a16:creationId xmlns:a16="http://schemas.microsoft.com/office/drawing/2014/main" id="{A191FB71-8F86-B1AC-4D69-BDC6F767C509}"/>
                </a:ext>
              </a:extLst>
            </p:cNvPr>
            <p:cNvSpPr txBox="1">
              <a:spLocks/>
            </p:cNvSpPr>
            <p:nvPr/>
          </p:nvSpPr>
          <p:spPr>
            <a:xfrm>
              <a:off x="3098762" y="5665888"/>
              <a:ext cx="1278832" cy="53454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200" dirty="0"/>
                <a:t>Mettre ou enlever le haut parleur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200" dirty="0"/>
            </a:p>
          </p:txBody>
        </p:sp>
        <p:cxnSp>
          <p:nvCxnSpPr>
            <p:cNvPr id="48" name="Connecteur droit avec flèche 47">
              <a:extLst>
                <a:ext uri="{FF2B5EF4-FFF2-40B4-BE49-F238E27FC236}">
                  <a16:creationId xmlns:a16="http://schemas.microsoft.com/office/drawing/2014/main" id="{32D85785-F105-7146-3057-5F6FDEFA28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98538" y="5981792"/>
              <a:ext cx="234634" cy="78737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Espace réservé du contenu 2">
              <a:extLst>
                <a:ext uri="{FF2B5EF4-FFF2-40B4-BE49-F238E27FC236}">
                  <a16:creationId xmlns:a16="http://schemas.microsoft.com/office/drawing/2014/main" id="{6C9ED161-E210-2C38-C6E9-9A05D3638CA4}"/>
                </a:ext>
              </a:extLst>
            </p:cNvPr>
            <p:cNvSpPr txBox="1">
              <a:spLocks/>
            </p:cNvSpPr>
            <p:nvPr/>
          </p:nvSpPr>
          <p:spPr>
            <a:xfrm>
              <a:off x="3471620" y="4637539"/>
              <a:ext cx="944098" cy="53454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200" dirty="0"/>
                <a:t>Activer ou désactiver la caméra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200" dirty="0"/>
            </a:p>
          </p:txBody>
        </p: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03FB9686-E870-0C28-55B0-D7C121D5190F}"/>
                </a:ext>
              </a:extLst>
            </p:cNvPr>
            <p:cNvCxnSpPr>
              <a:cxnSpLocks/>
              <a:endCxn id="49" idx="3"/>
            </p:cNvCxnSpPr>
            <p:nvPr/>
          </p:nvCxnSpPr>
          <p:spPr>
            <a:xfrm flipH="1" flipV="1">
              <a:off x="4415718" y="4904812"/>
              <a:ext cx="1042107" cy="103635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space réservé du contenu 2">
              <a:extLst>
                <a:ext uri="{FF2B5EF4-FFF2-40B4-BE49-F238E27FC236}">
                  <a16:creationId xmlns:a16="http://schemas.microsoft.com/office/drawing/2014/main" id="{4D869460-A35D-A5D6-9B8B-A902A33B92B1}"/>
                </a:ext>
              </a:extLst>
            </p:cNvPr>
            <p:cNvSpPr txBox="1">
              <a:spLocks/>
            </p:cNvSpPr>
            <p:nvPr/>
          </p:nvSpPr>
          <p:spPr>
            <a:xfrm>
              <a:off x="7139824" y="4637539"/>
              <a:ext cx="903796" cy="53454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200" dirty="0"/>
                <a:t>Activer ou désactiver le micro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200" dirty="0"/>
            </a:p>
          </p:txBody>
        </p: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E12B368A-D8E7-C030-C98E-0DA2F03C703B}"/>
                </a:ext>
              </a:extLst>
            </p:cNvPr>
            <p:cNvCxnSpPr>
              <a:cxnSpLocks/>
              <a:stCxn id="45" idx="7"/>
            </p:cNvCxnSpPr>
            <p:nvPr/>
          </p:nvCxnSpPr>
          <p:spPr>
            <a:xfrm flipV="1">
              <a:off x="6221910" y="5172085"/>
              <a:ext cx="962498" cy="837591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space réservé du contenu 2">
              <a:extLst>
                <a:ext uri="{FF2B5EF4-FFF2-40B4-BE49-F238E27FC236}">
                  <a16:creationId xmlns:a16="http://schemas.microsoft.com/office/drawing/2014/main" id="{BB7619A5-158E-5497-AF37-A303D58AD15A}"/>
                </a:ext>
              </a:extLst>
            </p:cNvPr>
            <p:cNvSpPr txBox="1">
              <a:spLocks/>
            </p:cNvSpPr>
            <p:nvPr/>
          </p:nvSpPr>
          <p:spPr>
            <a:xfrm>
              <a:off x="7586420" y="1100286"/>
              <a:ext cx="903796" cy="53454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fr-FR" sz="1200" dirty="0"/>
                <a:t>Ajouter quelqu’un à l’appel</a:t>
              </a:r>
            </a:p>
            <a:p>
              <a:pPr marL="0" indent="0">
                <a:buFont typeface="Arial" panose="020B0604020202020204" pitchFamily="34" charset="0"/>
                <a:buNone/>
              </a:pPr>
              <a:endParaRPr lang="fr-FR" sz="1200" dirty="0"/>
            </a:p>
          </p:txBody>
        </p:sp>
        <p:cxnSp>
          <p:nvCxnSpPr>
            <p:cNvPr id="54" name="Connecteur droit avec flèche 53">
              <a:extLst>
                <a:ext uri="{FF2B5EF4-FFF2-40B4-BE49-F238E27FC236}">
                  <a16:creationId xmlns:a16="http://schemas.microsoft.com/office/drawing/2014/main" id="{B1E43F5F-06EC-91A7-2CC9-2FC1032AADA0}"/>
                </a:ext>
              </a:extLst>
            </p:cNvPr>
            <p:cNvCxnSpPr>
              <a:cxnSpLocks/>
              <a:stCxn id="46" idx="6"/>
              <a:endCxn id="53" idx="1"/>
            </p:cNvCxnSpPr>
            <p:nvPr/>
          </p:nvCxnSpPr>
          <p:spPr>
            <a:xfrm flipV="1">
              <a:off x="7139824" y="1367559"/>
              <a:ext cx="446596" cy="93350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468222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5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/>
              <a:t>🤓</a:t>
            </a:r>
            <a:r>
              <a:rPr lang="fr-FR" sz="4000" dirty="0"/>
              <a:t> Et on fait comment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2" y="978390"/>
            <a:ext cx="3573543" cy="4825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Paramètres</a:t>
            </a:r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884459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7DE8A1-D235-800E-6785-873B017A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55CEC-C81A-4ADE-903E-A2DDE7B616B9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7C29F7-E578-64C7-3442-80D1CA709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Zoom sur WhatsApp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E8B3B3C-5BB5-BB81-0D73-3F32E7A9F2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>
          <a:xfrm>
            <a:off x="6953392" y="1036426"/>
            <a:ext cx="2749260" cy="558480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6DBEBC8-11E1-6A29-1B3C-3800B01CAC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/>
          <a:stretch/>
        </p:blipFill>
        <p:spPr>
          <a:xfrm>
            <a:off x="2733136" y="1053188"/>
            <a:ext cx="2749260" cy="55444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0DB7A5-97D7-B775-6281-D29766EF6233}"/>
              </a:ext>
            </a:extLst>
          </p:cNvPr>
          <p:cNvSpPr/>
          <p:nvPr/>
        </p:nvSpPr>
        <p:spPr>
          <a:xfrm>
            <a:off x="3667125" y="2788038"/>
            <a:ext cx="1393300" cy="236148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BAEF321-9B03-A579-2412-C9D2A09BD1EA}"/>
              </a:ext>
            </a:extLst>
          </p:cNvPr>
          <p:cNvSpPr/>
          <p:nvPr/>
        </p:nvSpPr>
        <p:spPr>
          <a:xfrm>
            <a:off x="3667125" y="2338548"/>
            <a:ext cx="1393300" cy="365125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D25121F-A5FB-8D72-A075-EA562D77547E}"/>
              </a:ext>
            </a:extLst>
          </p:cNvPr>
          <p:cNvSpPr/>
          <p:nvPr/>
        </p:nvSpPr>
        <p:spPr>
          <a:xfrm>
            <a:off x="4038600" y="2518376"/>
            <a:ext cx="1393300" cy="212725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B48DE6-C5E3-5ACF-10D7-78B1886E7742}"/>
              </a:ext>
            </a:extLst>
          </p:cNvPr>
          <p:cNvSpPr/>
          <p:nvPr/>
        </p:nvSpPr>
        <p:spPr>
          <a:xfrm>
            <a:off x="2733136" y="3365800"/>
            <a:ext cx="2698764" cy="2339675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3B38580-C5F8-BD6A-01DE-2BA8726C45FF}"/>
              </a:ext>
            </a:extLst>
          </p:cNvPr>
          <p:cNvSpPr/>
          <p:nvPr/>
        </p:nvSpPr>
        <p:spPr>
          <a:xfrm>
            <a:off x="2802991" y="3916319"/>
            <a:ext cx="1514483" cy="2339675"/>
          </a:xfrm>
          <a:prstGeom prst="rect">
            <a:avLst/>
          </a:prstGeom>
          <a:solidFill>
            <a:srgbClr val="121B20"/>
          </a:solidFill>
          <a:ln>
            <a:solidFill>
              <a:srgbClr val="121B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0E718DD-AF34-9945-99A0-99FB8B2E7C2C}"/>
              </a:ext>
            </a:extLst>
          </p:cNvPr>
          <p:cNvSpPr/>
          <p:nvPr/>
        </p:nvSpPr>
        <p:spPr>
          <a:xfrm>
            <a:off x="5197921" y="1042127"/>
            <a:ext cx="310303" cy="2981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44" name="Flèche : droite 43">
            <a:extLst>
              <a:ext uri="{FF2B5EF4-FFF2-40B4-BE49-F238E27FC236}">
                <a16:creationId xmlns:a16="http://schemas.microsoft.com/office/drawing/2014/main" id="{B87CCCDF-7294-4DCE-7AB5-9CA9045B75A5}"/>
              </a:ext>
            </a:extLst>
          </p:cNvPr>
          <p:cNvSpPr/>
          <p:nvPr/>
        </p:nvSpPr>
        <p:spPr>
          <a:xfrm>
            <a:off x="5503597" y="3409100"/>
            <a:ext cx="1030553" cy="58187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040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Place à la manipulation !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1906279"/>
            <a:ext cx="1051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dirty="0"/>
          </a:p>
          <a:p>
            <a:pPr algn="ctr"/>
            <a:r>
              <a:rPr lang="fr-FR" sz="2000" dirty="0"/>
              <a:t>👉 Envoyez un message écrit, et une photo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Envoyez un message audio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Supprimez-le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Passez un appel vidéo sur WhatsApp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Jetons un œil aux paramètres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86612AF-DDC7-E93B-58DE-595ECBF8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9760-9BE7-41D3-98E2-723B45AC288D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437944-20B7-672A-E556-948F81F72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27F44-42C5-3964-C6D8-8DAA14A4D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6167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💡 De quoi vous aider !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64797C82-DE68-4485-9C13-9B2E69FCF37F}"/>
              </a:ext>
            </a:extLst>
          </p:cNvPr>
          <p:cNvSpPr txBox="1"/>
          <p:nvPr/>
        </p:nvSpPr>
        <p:spPr>
          <a:xfrm>
            <a:off x="838200" y="1166069"/>
            <a:ext cx="10515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dirty="0"/>
          </a:p>
          <a:p>
            <a:pPr algn="ctr"/>
            <a:r>
              <a:rPr lang="fr-FR" sz="2000" dirty="0"/>
              <a:t>Voici une sélection de vidéos qui montrent comment utiliser WhatsApp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Pour télécharger l’application : </a:t>
            </a:r>
          </a:p>
          <a:p>
            <a:pPr algn="ctr"/>
            <a:r>
              <a:rPr lang="fr-FR" sz="2000" dirty="0"/>
              <a:t>bit.ly/</a:t>
            </a:r>
            <a:r>
              <a:rPr lang="fr-FR" sz="2000" dirty="0" err="1"/>
              <a:t>telecharger-whatsapp</a:t>
            </a:r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👉Pour synchroniser ses contacts :</a:t>
            </a:r>
          </a:p>
          <a:p>
            <a:pPr algn="ctr"/>
            <a:r>
              <a:rPr lang="fr-FR" sz="2000" dirty="0"/>
              <a:t>bit.ly/synchroniser-contacts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Pour envoyer des messages : </a:t>
            </a:r>
          </a:p>
          <a:p>
            <a:pPr algn="ctr"/>
            <a:r>
              <a:rPr lang="fr-FR" sz="2000" dirty="0"/>
              <a:t>bit.ly/envoi-messages</a:t>
            </a:r>
          </a:p>
          <a:p>
            <a:pPr algn="ctr"/>
            <a:endParaRPr lang="fr-FR" sz="2000" dirty="0"/>
          </a:p>
          <a:p>
            <a:pPr algn="ctr"/>
            <a:r>
              <a:rPr lang="fr-FR" sz="2000" dirty="0"/>
              <a:t>👉 Pour gérer ses appels : </a:t>
            </a:r>
          </a:p>
          <a:p>
            <a:pPr algn="ctr"/>
            <a:r>
              <a:rPr lang="fr-FR" sz="2000" dirty="0"/>
              <a:t>bit.ly/</a:t>
            </a:r>
            <a:r>
              <a:rPr lang="fr-FR" sz="2000" dirty="0" err="1"/>
              <a:t>gerer</a:t>
            </a:r>
            <a:r>
              <a:rPr lang="fr-FR" sz="2000" dirty="0"/>
              <a:t>-appels</a:t>
            </a:r>
          </a:p>
          <a:p>
            <a:pPr algn="ctr"/>
            <a:endParaRPr lang="fr-FR" sz="2000" dirty="0"/>
          </a:p>
          <a:p>
            <a:pPr algn="ctr"/>
            <a:endParaRPr lang="fr-FR" sz="2000" dirty="0"/>
          </a:p>
          <a:p>
            <a:pPr algn="ctr"/>
            <a:endParaRPr lang="fr-FR" sz="2000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86612AF-DDC7-E93B-58DE-595ECBF8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D9760-9BE7-41D3-98E2-723B45AC288D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437944-20B7-672A-E556-948F81F72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927F44-42C5-3964-C6D8-8DAA14A4D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36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4AC144BE-B0C8-FD4E-890F-8781E211FD31}"/>
              </a:ext>
            </a:extLst>
          </p:cNvPr>
          <p:cNvSpPr txBox="1">
            <a:spLocks/>
          </p:cNvSpPr>
          <p:nvPr/>
        </p:nvSpPr>
        <p:spPr>
          <a:xfrm>
            <a:off x="0" y="3295068"/>
            <a:ext cx="4787348" cy="45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62519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838200" y="3034581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💡 Avez-vous des questions ?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5F59A2-7C55-A051-B79C-F6D4CB70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9924-D90E-402E-9BFC-2684DDDC23BB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14A2AC-E7D4-6C7D-E3C9-8E891B51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F53846-D6F0-1045-BFDB-66C9003F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110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0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Synthèse</a:t>
            </a:r>
            <a:endParaRPr lang="fr-FR" sz="4000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166069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8EA9CC0-CE0F-4265-8AE6-E06BEFF0D094}"/>
              </a:ext>
            </a:extLst>
          </p:cNvPr>
          <p:cNvSpPr txBox="1"/>
          <p:nvPr/>
        </p:nvSpPr>
        <p:spPr>
          <a:xfrm>
            <a:off x="838200" y="3429000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🌐 bit.ly/questionnaire-satisfaction-CNFS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5F59A2-7C55-A051-B79C-F6D4CB70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9924-D90E-402E-9BFC-2684DDDC23BB}" type="datetime1">
              <a:rPr lang="fr-FR" smtClean="0"/>
              <a:t>25/10/2022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14A2AC-E7D4-6C7D-E3C9-8E891B51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F53846-D6F0-1045-BFDB-66C9003F3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38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1E77427-AFF1-2725-BF47-961C6B9F34BC}"/>
              </a:ext>
            </a:extLst>
          </p:cNvPr>
          <p:cNvSpPr txBox="1"/>
          <p:nvPr/>
        </p:nvSpPr>
        <p:spPr>
          <a:xfrm>
            <a:off x="934038" y="2629771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B050"/>
                </a:solidFill>
              </a:rPr>
              <a:t>Merci</a:t>
            </a:r>
            <a:r>
              <a:rPr lang="fr-FR" sz="3600" dirty="0"/>
              <a:t> de nous donner votre avis !</a:t>
            </a:r>
          </a:p>
        </p:txBody>
      </p:sp>
    </p:spTree>
    <p:extLst>
      <p:ext uri="{BB962C8B-B14F-4D97-AF65-F5344CB8AC3E}">
        <p14:creationId xmlns:p14="http://schemas.microsoft.com/office/powerpoint/2010/main" val="1302975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Alternative 2">
            <a:extLst>
              <a:ext uri="{FF2B5EF4-FFF2-40B4-BE49-F238E27FC236}">
                <a16:creationId xmlns:a16="http://schemas.microsoft.com/office/drawing/2014/main" id="{E3EBFEEF-84EB-4195-B573-5B45F3FA6563}"/>
              </a:ext>
            </a:extLst>
          </p:cNvPr>
          <p:cNvSpPr/>
          <p:nvPr/>
        </p:nvSpPr>
        <p:spPr>
          <a:xfrm>
            <a:off x="2490651" y="2487132"/>
            <a:ext cx="7210697" cy="2064149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00B050"/>
                </a:solidFill>
              </a:rPr>
              <a:t>MERCI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A400DAD-2BCC-47D6-9C9C-9D0E8209411F}"/>
              </a:ext>
            </a:extLst>
          </p:cNvPr>
          <p:cNvSpPr txBox="1"/>
          <p:nvPr/>
        </p:nvSpPr>
        <p:spPr>
          <a:xfrm>
            <a:off x="2490650" y="3139624"/>
            <a:ext cx="72106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chemeClr val="bg1"/>
                </a:solidFill>
              </a:rPr>
              <a:t>      Et à très bientôt !</a:t>
            </a:r>
            <a:endParaRPr lang="fr-FR" sz="2800" b="1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	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0C7EC452-B891-46B0-8624-7688CFA87777}"/>
              </a:ext>
            </a:extLst>
          </p:cNvPr>
          <p:cNvGrpSpPr/>
          <p:nvPr/>
        </p:nvGrpSpPr>
        <p:grpSpPr>
          <a:xfrm>
            <a:off x="2860249" y="6111180"/>
            <a:ext cx="10299569" cy="453361"/>
            <a:chOff x="2927155" y="5806913"/>
            <a:chExt cx="10515600" cy="623367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000926AA-D64F-4F18-BC00-050B431CEB99}"/>
                </a:ext>
              </a:extLst>
            </p:cNvPr>
            <p:cNvSpPr txBox="1"/>
            <p:nvPr/>
          </p:nvSpPr>
          <p:spPr>
            <a:xfrm>
              <a:off x="2927155" y="6049409"/>
              <a:ext cx="10515600" cy="380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Cet atelier est inspiré de la formation proposée par </a:t>
              </a:r>
              <a:r>
                <a:rPr lang="fr-FR" sz="1200" dirty="0" err="1"/>
                <a:t>WeTechCare</a:t>
              </a:r>
              <a:r>
                <a:rPr lang="fr-FR" sz="1200" dirty="0"/>
                <a:t> sur </a:t>
              </a:r>
            </a:p>
          </p:txBody>
        </p:sp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C1BD9AFF-0A25-4DB5-92CB-319790DE49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10" t="30511" r="15457"/>
            <a:stretch/>
          </p:blipFill>
          <p:spPr>
            <a:xfrm>
              <a:off x="10389908" y="5806913"/>
              <a:ext cx="1527143" cy="549437"/>
            </a:xfrm>
            <a:prstGeom prst="rect">
              <a:avLst/>
            </a:prstGeom>
          </p:spPr>
        </p:pic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C10469-CB47-4FD1-371E-B15E1999E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3512-626C-4600-9244-291A0BE7F25C}" type="datetime1">
              <a:rPr lang="fr-FR" smtClean="0"/>
              <a:t>25/10/2022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00A0C274-1A23-F5C8-7EFD-21A5A527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4FD2B9B-0662-4B37-4B42-1C1E6061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10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Tout un programme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2225499" y="1990082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	WhatsApp, c’est quoi ?	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DA05E8-7AD6-4AA3-8A40-AF97676236CD}"/>
              </a:ext>
            </a:extLst>
          </p:cNvPr>
          <p:cNvSpPr txBox="1"/>
          <p:nvPr/>
        </p:nvSpPr>
        <p:spPr>
          <a:xfrm>
            <a:off x="2209800" y="2026953"/>
            <a:ext cx="64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👉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DF7CE40-9CE6-4FA7-B65C-537CAD4F0952}"/>
              </a:ext>
            </a:extLst>
          </p:cNvPr>
          <p:cNvSpPr txBox="1"/>
          <p:nvPr/>
        </p:nvSpPr>
        <p:spPr>
          <a:xfrm>
            <a:off x="2225499" y="2926207"/>
            <a:ext cx="64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👉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D8CC17-A6A9-1F81-DD60-91E8F5AC4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70286-D05D-4C61-AE67-61DFB9F52BC3}" type="datetime1">
              <a:rPr lang="fr-FR" smtClean="0"/>
              <a:t>25/10/2022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926DF8-1066-8016-5CCD-50687D895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7A07B7-7ED3-8C40-4363-6E104985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4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71A7997-A2D3-77A5-9D89-38EFB0A40C47}"/>
              </a:ext>
            </a:extLst>
          </p:cNvPr>
          <p:cNvSpPr txBox="1"/>
          <p:nvPr/>
        </p:nvSpPr>
        <p:spPr>
          <a:xfrm>
            <a:off x="2209800" y="2927022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	WhatsApp, ça sert à quoi ?	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6B90E3C-FAA0-E9FA-B386-326B265593A7}"/>
              </a:ext>
            </a:extLst>
          </p:cNvPr>
          <p:cNvSpPr txBox="1"/>
          <p:nvPr/>
        </p:nvSpPr>
        <p:spPr>
          <a:xfrm>
            <a:off x="2294708" y="3762316"/>
            <a:ext cx="7910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	On s’en sert comment ?	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3D8E28D-7181-271F-B7BC-AF066469A18C}"/>
              </a:ext>
            </a:extLst>
          </p:cNvPr>
          <p:cNvSpPr txBox="1"/>
          <p:nvPr/>
        </p:nvSpPr>
        <p:spPr>
          <a:xfrm>
            <a:off x="2225499" y="3761501"/>
            <a:ext cx="64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👉</a:t>
            </a:r>
          </a:p>
        </p:txBody>
      </p:sp>
    </p:spTree>
    <p:extLst>
      <p:ext uri="{BB962C8B-B14F-4D97-AF65-F5344CB8AC3E}">
        <p14:creationId xmlns:p14="http://schemas.microsoft.com/office/powerpoint/2010/main" val="2719400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764F30-9FFC-4B71-A563-6929FE20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Partons du début !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5766498-823A-4E1C-B323-40E1B59D31B8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BDEB4D0F-642E-4B59-9FE9-5923A3A08865}"/>
              </a:ext>
            </a:extLst>
          </p:cNvPr>
          <p:cNvSpPr txBox="1"/>
          <p:nvPr/>
        </p:nvSpPr>
        <p:spPr>
          <a:xfrm>
            <a:off x="4765813" y="2860119"/>
            <a:ext cx="26603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/>
              <a:t>🤔 </a:t>
            </a:r>
            <a:r>
              <a:rPr lang="fr-FR" sz="4000" b="1" dirty="0"/>
              <a:t>WhatsApp, </a:t>
            </a:r>
          </a:p>
          <a:p>
            <a:pPr algn="ctr"/>
            <a:r>
              <a:rPr lang="fr-FR" sz="4000" b="1" dirty="0"/>
              <a:t>C’est quoi ?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4E7AB57-13BA-407F-A31E-DEB6354AA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2AF17-0605-4B9A-B25E-A18C34B5254E}" type="datetime1">
              <a:rPr lang="fr-FR" smtClean="0"/>
              <a:t>25/10/2022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41F3D45-9913-EF62-844F-9AFED84B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FEF1FF7-E756-582C-BCD8-FF3218DAC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16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🤔 WhatsApp, C’est quoi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809"/>
            <a:ext cx="10515600" cy="1722645"/>
          </a:xfrm>
        </p:spPr>
        <p:txBody>
          <a:bodyPr/>
          <a:lstStyle/>
          <a:p>
            <a:pPr marL="0" indent="0" algn="ctr">
              <a:buNone/>
            </a:pPr>
            <a:r>
              <a:rPr lang="fr-FR" b="1" i="0" dirty="0">
                <a:effectLst/>
                <a:latin typeface="Arial" panose="020B0604020202020204" pitchFamily="34" charset="0"/>
              </a:rPr>
              <a:t>« WhatsApp</a:t>
            </a:r>
            <a:r>
              <a:rPr lang="fr-FR" i="0" dirty="0">
                <a:effectLst/>
                <a:latin typeface="Arial" panose="020B0604020202020204" pitchFamily="34" charset="0"/>
              </a:rPr>
              <a:t> (ou </a:t>
            </a:r>
            <a:r>
              <a:rPr lang="fr-FR" b="1" i="0" dirty="0">
                <a:effectLst/>
                <a:latin typeface="Arial" panose="020B0604020202020204" pitchFamily="34" charset="0"/>
              </a:rPr>
              <a:t>WhatsApp Messenger</a:t>
            </a:r>
            <a:r>
              <a:rPr lang="fr-FR" i="0" dirty="0">
                <a:effectLst/>
                <a:latin typeface="Arial" panose="020B0604020202020204" pitchFamily="34" charset="0"/>
              </a:rPr>
              <a:t>) est une </a:t>
            </a:r>
            <a:r>
              <a:rPr lang="fr-FR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application mobile</a:t>
            </a:r>
            <a:r>
              <a:rPr lang="fr-FR" i="0" dirty="0">
                <a:effectLst/>
                <a:latin typeface="Arial" panose="020B0604020202020204" pitchFamily="34" charset="0"/>
              </a:rPr>
              <a:t> </a:t>
            </a:r>
            <a:r>
              <a:rPr lang="fr-FR" i="0" u="none" strike="noStrike" dirty="0">
                <a:effectLst/>
                <a:latin typeface="Arial" panose="020B0604020202020204" pitchFamily="34" charset="0"/>
              </a:rPr>
              <a:t>multiplateforme</a:t>
            </a:r>
            <a:r>
              <a:rPr lang="fr-FR" i="0" dirty="0">
                <a:effectLst/>
                <a:latin typeface="Arial" panose="020B0604020202020204" pitchFamily="34" charset="0"/>
              </a:rPr>
              <a:t> qui fournit un </a:t>
            </a:r>
            <a:r>
              <a:rPr lang="fr-FR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système de </a:t>
            </a:r>
            <a:r>
              <a:rPr lang="fr-FR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messagerie instantanée</a:t>
            </a:r>
            <a:r>
              <a:rPr lang="fr-FR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i="0" u="none" strike="noStrike" dirty="0">
                <a:effectLst/>
                <a:latin typeface="Arial" panose="020B0604020202020204" pitchFamily="34" charset="0"/>
              </a:rPr>
              <a:t>chiffrée</a:t>
            </a:r>
            <a:r>
              <a:rPr lang="fr-FR" i="0" dirty="0">
                <a:effectLst/>
                <a:latin typeface="Arial" panose="020B0604020202020204" pitchFamily="34" charset="0"/>
              </a:rPr>
              <a:t> de bout en bout aussi bien via les </a:t>
            </a:r>
            <a:r>
              <a:rPr lang="fr-FR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réseaux</a:t>
            </a:r>
            <a:r>
              <a:rPr lang="fr-FR" i="0" u="none" strike="noStrike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de téléphonie mobiles</a:t>
            </a:r>
            <a:r>
              <a:rPr lang="fr-FR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i="0" dirty="0">
                <a:effectLst/>
                <a:latin typeface="Arial" panose="020B0604020202020204" pitchFamily="34" charset="0"/>
              </a:rPr>
              <a:t>que par </a:t>
            </a:r>
            <a:r>
              <a:rPr lang="fr-FR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Internet</a:t>
            </a:r>
            <a:r>
              <a:rPr lang="fr-FR" u="none" strike="noStrike" dirty="0">
                <a:solidFill>
                  <a:srgbClr val="00B050"/>
                </a:solidFill>
                <a:latin typeface="Arial" panose="020B0604020202020204" pitchFamily="34" charset="0"/>
              </a:rPr>
              <a:t> »*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805E1A18-C874-00B2-BE7F-05B81D2BC375}"/>
              </a:ext>
            </a:extLst>
          </p:cNvPr>
          <p:cNvSpPr txBox="1"/>
          <p:nvPr/>
        </p:nvSpPr>
        <p:spPr>
          <a:xfrm>
            <a:off x="7239000" y="598646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*Source : fr.wikipedia.org/wiki/WhatsApp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D128C49-2750-ED59-B535-3E957A97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CE3E-B9E3-4E6F-8494-E2B5E5350DC0}" type="datetime1">
              <a:rPr lang="fr-FR" smtClean="0"/>
              <a:t>25/10/2022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97B3445-203A-F127-9963-16D605F1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3A1D449-7B43-A40E-C5FC-E2A549BF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267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🤔 WhatsApp, C’est quoi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809"/>
            <a:ext cx="10515600" cy="1722645"/>
          </a:xfrm>
        </p:spPr>
        <p:txBody>
          <a:bodyPr/>
          <a:lstStyle/>
          <a:p>
            <a:pPr marL="0" indent="0" algn="ctr">
              <a:buNone/>
            </a:pPr>
            <a:r>
              <a:rPr lang="fr-FR" b="1" i="0" dirty="0">
                <a:effectLst/>
                <a:latin typeface="Arial" panose="020B0604020202020204" pitchFamily="34" charset="0"/>
              </a:rPr>
              <a:t>« WhatsApp</a:t>
            </a:r>
            <a:r>
              <a:rPr lang="fr-FR" i="0" dirty="0">
                <a:effectLst/>
                <a:latin typeface="Arial" panose="020B0604020202020204" pitchFamily="34" charset="0"/>
              </a:rPr>
              <a:t> (ou </a:t>
            </a:r>
            <a:r>
              <a:rPr lang="fr-FR" b="1" i="0" dirty="0">
                <a:effectLst/>
                <a:latin typeface="Arial" panose="020B0604020202020204" pitchFamily="34" charset="0"/>
              </a:rPr>
              <a:t>WhatsApp Messenger</a:t>
            </a:r>
            <a:r>
              <a:rPr lang="fr-FR" i="0" dirty="0">
                <a:effectLst/>
                <a:latin typeface="Arial" panose="020B0604020202020204" pitchFamily="34" charset="0"/>
              </a:rPr>
              <a:t>) est une </a:t>
            </a:r>
            <a:r>
              <a:rPr lang="fr-FR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application mobile</a:t>
            </a:r>
            <a:r>
              <a:rPr lang="fr-FR" i="0" dirty="0">
                <a:effectLst/>
                <a:latin typeface="Arial" panose="020B0604020202020204" pitchFamily="34" charset="0"/>
              </a:rPr>
              <a:t> </a:t>
            </a:r>
            <a:r>
              <a:rPr lang="fr-FR" i="0" u="none" strike="noStrike" dirty="0">
                <a:effectLst/>
                <a:latin typeface="Arial" panose="020B0604020202020204" pitchFamily="34" charset="0"/>
              </a:rPr>
              <a:t>multiplateforme</a:t>
            </a:r>
            <a:r>
              <a:rPr lang="fr-FR" i="0" dirty="0">
                <a:effectLst/>
                <a:latin typeface="Arial" panose="020B0604020202020204" pitchFamily="34" charset="0"/>
              </a:rPr>
              <a:t> qui fournit un </a:t>
            </a:r>
            <a:r>
              <a:rPr lang="fr-FR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système de </a:t>
            </a:r>
            <a:r>
              <a:rPr lang="fr-FR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messagerie instantanée</a:t>
            </a:r>
            <a:r>
              <a:rPr lang="fr-FR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i="0" u="none" strike="noStrike" dirty="0">
                <a:effectLst/>
                <a:latin typeface="Arial" panose="020B0604020202020204" pitchFamily="34" charset="0"/>
              </a:rPr>
              <a:t>chiffrée</a:t>
            </a:r>
            <a:r>
              <a:rPr lang="fr-FR" i="0" dirty="0">
                <a:effectLst/>
                <a:latin typeface="Arial" panose="020B0604020202020204" pitchFamily="34" charset="0"/>
              </a:rPr>
              <a:t> de bout en bout aussi bien via les </a:t>
            </a:r>
            <a:r>
              <a:rPr lang="fr-FR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réseaux</a:t>
            </a:r>
            <a:r>
              <a:rPr lang="fr-FR" i="0" u="none" strike="noStrike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de téléphonie mobiles</a:t>
            </a:r>
            <a:r>
              <a:rPr lang="fr-FR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i="0" dirty="0">
                <a:effectLst/>
                <a:latin typeface="Arial" panose="020B0604020202020204" pitchFamily="34" charset="0"/>
              </a:rPr>
              <a:t>que par </a:t>
            </a:r>
            <a:r>
              <a:rPr lang="fr-FR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Internet</a:t>
            </a:r>
            <a:r>
              <a:rPr lang="fr-FR" u="none" strike="noStrike" dirty="0">
                <a:solidFill>
                  <a:srgbClr val="00B050"/>
                </a:solidFill>
                <a:latin typeface="Arial" panose="020B0604020202020204" pitchFamily="34" charset="0"/>
              </a:rPr>
              <a:t> »*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805E1A18-C874-00B2-BE7F-05B81D2BC375}"/>
              </a:ext>
            </a:extLst>
          </p:cNvPr>
          <p:cNvSpPr txBox="1"/>
          <p:nvPr/>
        </p:nvSpPr>
        <p:spPr>
          <a:xfrm>
            <a:off x="7239000" y="598646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*Source : fr.wikipedia.org/wiki/WhatsApp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D128C49-2750-ED59-B535-3E957A97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CE3E-B9E3-4E6F-8494-E2B5E5350DC0}" type="datetime1">
              <a:rPr lang="fr-FR" smtClean="0"/>
              <a:t>25/10/2022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97B3445-203A-F127-9963-16D605F1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3A1D449-7B43-A40E-C5FC-E2A549BF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7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FB8533A-A572-592D-8CDC-1FEFE04890CE}"/>
              </a:ext>
            </a:extLst>
          </p:cNvPr>
          <p:cNvSpPr txBox="1">
            <a:spLocks/>
          </p:cNvSpPr>
          <p:nvPr/>
        </p:nvSpPr>
        <p:spPr>
          <a:xfrm>
            <a:off x="838200" y="3530459"/>
            <a:ext cx="10515600" cy="245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B050"/>
                </a:solidFill>
              </a:rPr>
              <a:t>Elle est 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Simple d’utilisation</a:t>
            </a:r>
          </a:p>
        </p:txBody>
      </p:sp>
    </p:spTree>
    <p:extLst>
      <p:ext uri="{BB962C8B-B14F-4D97-AF65-F5344CB8AC3E}">
        <p14:creationId xmlns:p14="http://schemas.microsoft.com/office/powerpoint/2010/main" val="111346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🤔 WhatsApp, C’est quoi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809"/>
            <a:ext cx="10515600" cy="1722645"/>
          </a:xfrm>
        </p:spPr>
        <p:txBody>
          <a:bodyPr/>
          <a:lstStyle/>
          <a:p>
            <a:pPr marL="0" indent="0" algn="ctr">
              <a:buNone/>
            </a:pPr>
            <a:r>
              <a:rPr lang="fr-FR" b="1" i="0" dirty="0">
                <a:effectLst/>
                <a:latin typeface="Arial" panose="020B0604020202020204" pitchFamily="34" charset="0"/>
              </a:rPr>
              <a:t>« WhatsApp</a:t>
            </a:r>
            <a:r>
              <a:rPr lang="fr-FR" i="0" dirty="0">
                <a:effectLst/>
                <a:latin typeface="Arial" panose="020B0604020202020204" pitchFamily="34" charset="0"/>
              </a:rPr>
              <a:t> (ou </a:t>
            </a:r>
            <a:r>
              <a:rPr lang="fr-FR" b="1" i="0" dirty="0">
                <a:effectLst/>
                <a:latin typeface="Arial" panose="020B0604020202020204" pitchFamily="34" charset="0"/>
              </a:rPr>
              <a:t>WhatsApp Messenger</a:t>
            </a:r>
            <a:r>
              <a:rPr lang="fr-FR" i="0" dirty="0">
                <a:effectLst/>
                <a:latin typeface="Arial" panose="020B0604020202020204" pitchFamily="34" charset="0"/>
              </a:rPr>
              <a:t>) est une </a:t>
            </a:r>
            <a:r>
              <a:rPr lang="fr-FR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application mobile</a:t>
            </a:r>
            <a:r>
              <a:rPr lang="fr-FR" i="0" dirty="0">
                <a:effectLst/>
                <a:latin typeface="Arial" panose="020B0604020202020204" pitchFamily="34" charset="0"/>
              </a:rPr>
              <a:t> </a:t>
            </a:r>
            <a:r>
              <a:rPr lang="fr-FR" i="0" u="none" strike="noStrike" dirty="0">
                <a:effectLst/>
                <a:latin typeface="Arial" panose="020B0604020202020204" pitchFamily="34" charset="0"/>
              </a:rPr>
              <a:t>multiplateforme</a:t>
            </a:r>
            <a:r>
              <a:rPr lang="fr-FR" i="0" dirty="0">
                <a:effectLst/>
                <a:latin typeface="Arial" panose="020B0604020202020204" pitchFamily="34" charset="0"/>
              </a:rPr>
              <a:t> qui fournit un </a:t>
            </a:r>
            <a:r>
              <a:rPr lang="fr-FR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système de </a:t>
            </a:r>
            <a:r>
              <a:rPr lang="fr-FR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messagerie instantanée</a:t>
            </a:r>
            <a:r>
              <a:rPr lang="fr-FR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i="0" u="none" strike="noStrike" dirty="0">
                <a:effectLst/>
                <a:latin typeface="Arial" panose="020B0604020202020204" pitchFamily="34" charset="0"/>
              </a:rPr>
              <a:t>chiffrée</a:t>
            </a:r>
            <a:r>
              <a:rPr lang="fr-FR" i="0" dirty="0">
                <a:effectLst/>
                <a:latin typeface="Arial" panose="020B0604020202020204" pitchFamily="34" charset="0"/>
              </a:rPr>
              <a:t> de bout en bout aussi bien via les </a:t>
            </a:r>
            <a:r>
              <a:rPr lang="fr-FR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réseaux</a:t>
            </a:r>
            <a:r>
              <a:rPr lang="fr-FR" i="0" u="none" strike="noStrike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de téléphonie mobiles</a:t>
            </a:r>
            <a:r>
              <a:rPr lang="fr-FR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i="0" dirty="0">
                <a:effectLst/>
                <a:latin typeface="Arial" panose="020B0604020202020204" pitchFamily="34" charset="0"/>
              </a:rPr>
              <a:t>que par </a:t>
            </a:r>
            <a:r>
              <a:rPr lang="fr-FR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Internet</a:t>
            </a:r>
            <a:r>
              <a:rPr lang="fr-FR" u="none" strike="noStrike" dirty="0">
                <a:solidFill>
                  <a:srgbClr val="00B050"/>
                </a:solidFill>
                <a:latin typeface="Arial" panose="020B0604020202020204" pitchFamily="34" charset="0"/>
              </a:rPr>
              <a:t> »*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805E1A18-C874-00B2-BE7F-05B81D2BC375}"/>
              </a:ext>
            </a:extLst>
          </p:cNvPr>
          <p:cNvSpPr txBox="1"/>
          <p:nvPr/>
        </p:nvSpPr>
        <p:spPr>
          <a:xfrm>
            <a:off x="7239000" y="598646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*Source : fr.wikipedia.org/wiki/WhatsApp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D128C49-2750-ED59-B535-3E957A97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CE3E-B9E3-4E6F-8494-E2B5E5350DC0}" type="datetime1">
              <a:rPr lang="fr-FR" smtClean="0"/>
              <a:t>25/10/2022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97B3445-203A-F127-9963-16D605F1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3A1D449-7B43-A40E-C5FC-E2A549BF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8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FB8533A-A572-592D-8CDC-1FEFE04890CE}"/>
              </a:ext>
            </a:extLst>
          </p:cNvPr>
          <p:cNvSpPr txBox="1">
            <a:spLocks/>
          </p:cNvSpPr>
          <p:nvPr/>
        </p:nvSpPr>
        <p:spPr>
          <a:xfrm>
            <a:off x="838200" y="3530459"/>
            <a:ext cx="10515600" cy="245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B050"/>
                </a:solidFill>
              </a:rPr>
              <a:t>Elle est 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Simple d’utilisation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Gratuite</a:t>
            </a:r>
          </a:p>
        </p:txBody>
      </p:sp>
    </p:spTree>
    <p:extLst>
      <p:ext uri="{BB962C8B-B14F-4D97-AF65-F5344CB8AC3E}">
        <p14:creationId xmlns:p14="http://schemas.microsoft.com/office/powerpoint/2010/main" val="94322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610375-4C71-4959-A2B5-E5A46C3F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dirty="0"/>
              <a:t>🤔 WhatsApp, C’est quoi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C23544-9BD8-4131-A2B4-A7048FA8D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809"/>
            <a:ext cx="10515600" cy="1722645"/>
          </a:xfrm>
        </p:spPr>
        <p:txBody>
          <a:bodyPr/>
          <a:lstStyle/>
          <a:p>
            <a:pPr marL="0" indent="0" algn="ctr">
              <a:buNone/>
            </a:pPr>
            <a:r>
              <a:rPr lang="fr-FR" b="1" i="0" dirty="0">
                <a:effectLst/>
                <a:latin typeface="Arial" panose="020B0604020202020204" pitchFamily="34" charset="0"/>
              </a:rPr>
              <a:t>« WhatsApp</a:t>
            </a:r>
            <a:r>
              <a:rPr lang="fr-FR" i="0" dirty="0">
                <a:effectLst/>
                <a:latin typeface="Arial" panose="020B0604020202020204" pitchFamily="34" charset="0"/>
              </a:rPr>
              <a:t> (ou </a:t>
            </a:r>
            <a:r>
              <a:rPr lang="fr-FR" b="1" i="0" dirty="0">
                <a:effectLst/>
                <a:latin typeface="Arial" panose="020B0604020202020204" pitchFamily="34" charset="0"/>
              </a:rPr>
              <a:t>WhatsApp Messenger</a:t>
            </a:r>
            <a:r>
              <a:rPr lang="fr-FR" i="0" dirty="0">
                <a:effectLst/>
                <a:latin typeface="Arial" panose="020B0604020202020204" pitchFamily="34" charset="0"/>
              </a:rPr>
              <a:t>) est une </a:t>
            </a:r>
            <a:r>
              <a:rPr lang="fr-FR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application mobile</a:t>
            </a:r>
            <a:r>
              <a:rPr lang="fr-FR" i="0" dirty="0">
                <a:effectLst/>
                <a:latin typeface="Arial" panose="020B0604020202020204" pitchFamily="34" charset="0"/>
              </a:rPr>
              <a:t> </a:t>
            </a:r>
            <a:r>
              <a:rPr lang="fr-FR" i="0" u="none" strike="noStrike" dirty="0">
                <a:effectLst/>
                <a:latin typeface="Arial" panose="020B0604020202020204" pitchFamily="34" charset="0"/>
              </a:rPr>
              <a:t>multiplateforme</a:t>
            </a:r>
            <a:r>
              <a:rPr lang="fr-FR" i="0" dirty="0">
                <a:effectLst/>
                <a:latin typeface="Arial" panose="020B0604020202020204" pitchFamily="34" charset="0"/>
              </a:rPr>
              <a:t> qui fournit un </a:t>
            </a:r>
            <a:r>
              <a:rPr lang="fr-FR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système de </a:t>
            </a:r>
            <a:r>
              <a:rPr lang="fr-FR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messagerie instantanée</a:t>
            </a:r>
            <a:r>
              <a:rPr lang="fr-FR" i="0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i="0" u="none" strike="noStrike" dirty="0">
                <a:effectLst/>
                <a:latin typeface="Arial" panose="020B0604020202020204" pitchFamily="34" charset="0"/>
              </a:rPr>
              <a:t>chiffrée</a:t>
            </a:r>
            <a:r>
              <a:rPr lang="fr-FR" i="0" dirty="0">
                <a:effectLst/>
                <a:latin typeface="Arial" panose="020B0604020202020204" pitchFamily="34" charset="0"/>
              </a:rPr>
              <a:t> de bout en bout aussi bien via les </a:t>
            </a:r>
            <a:r>
              <a:rPr lang="fr-FR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réseaux</a:t>
            </a:r>
            <a:r>
              <a:rPr lang="fr-FR" i="0" u="none" strike="noStrike" dirty="0">
                <a:solidFill>
                  <a:srgbClr val="92D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de téléphonie mobiles</a:t>
            </a:r>
            <a:r>
              <a:rPr lang="fr-FR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r-FR" i="0" dirty="0">
                <a:effectLst/>
                <a:latin typeface="Arial" panose="020B0604020202020204" pitchFamily="34" charset="0"/>
              </a:rPr>
              <a:t>que par </a:t>
            </a:r>
            <a:r>
              <a:rPr lang="fr-FR" i="0" u="none" strike="noStrike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Internet</a:t>
            </a:r>
            <a:r>
              <a:rPr lang="fr-FR" u="none" strike="noStrike" dirty="0">
                <a:solidFill>
                  <a:srgbClr val="00B050"/>
                </a:solidFill>
                <a:latin typeface="Arial" panose="020B0604020202020204" pitchFamily="34" charset="0"/>
              </a:rPr>
              <a:t> »*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B569A57-4152-4192-9E35-EE1E58A0BDC5}"/>
              </a:ext>
            </a:extLst>
          </p:cNvPr>
          <p:cNvCxnSpPr/>
          <p:nvPr/>
        </p:nvCxnSpPr>
        <p:spPr>
          <a:xfrm>
            <a:off x="838200" y="1426128"/>
            <a:ext cx="105156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805E1A18-C874-00B2-BE7F-05B81D2BC375}"/>
              </a:ext>
            </a:extLst>
          </p:cNvPr>
          <p:cNvSpPr txBox="1"/>
          <p:nvPr/>
        </p:nvSpPr>
        <p:spPr>
          <a:xfrm>
            <a:off x="7239000" y="598646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*Source : fr.wikipedia.org/wiki/WhatsApp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2D128C49-2750-ED59-B535-3E957A97C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CE3E-B9E3-4E6F-8494-E2B5E5350DC0}" type="datetime1">
              <a:rPr lang="fr-FR" smtClean="0"/>
              <a:t>25/10/2022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97B3445-203A-F127-9963-16D605F1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Zoom sur WhatsApp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A3A1D449-7B43-A40E-C5FC-E2A549BF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B496C-A674-488F-82D3-A6592634C02D}" type="slidenum">
              <a:rPr lang="fr-FR" smtClean="0"/>
              <a:t>9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FB8533A-A572-592D-8CDC-1FEFE04890CE}"/>
              </a:ext>
            </a:extLst>
          </p:cNvPr>
          <p:cNvSpPr txBox="1">
            <a:spLocks/>
          </p:cNvSpPr>
          <p:nvPr/>
        </p:nvSpPr>
        <p:spPr>
          <a:xfrm>
            <a:off x="838200" y="3530459"/>
            <a:ext cx="10515600" cy="2455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r-FR" b="1" dirty="0">
                <a:solidFill>
                  <a:srgbClr val="00B050"/>
                </a:solidFill>
              </a:rPr>
              <a:t>Elle est 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Simple d’utilisation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Gratuite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Disponible partout dans le monde</a:t>
            </a:r>
          </a:p>
        </p:txBody>
      </p:sp>
    </p:spTree>
    <p:extLst>
      <p:ext uri="{BB962C8B-B14F-4D97-AF65-F5344CB8AC3E}">
        <p14:creationId xmlns:p14="http://schemas.microsoft.com/office/powerpoint/2010/main" val="29798954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2570</TotalTime>
  <Words>1711</Words>
  <Application>Microsoft Office PowerPoint</Application>
  <PresentationFormat>Grand écran</PresentationFormat>
  <Paragraphs>391</Paragraphs>
  <Slides>39</Slides>
  <Notes>39</Notes>
  <HiddenSlides>0</HiddenSlides>
  <MMClips>3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Wingdings</vt:lpstr>
      <vt:lpstr>Thème Office</vt:lpstr>
      <vt:lpstr>Bienvenue à l’atelier WhatsApp</vt:lpstr>
      <vt:lpstr>Faisons connaissance</vt:lpstr>
      <vt:lpstr>Parlez-nous de vous !</vt:lpstr>
      <vt:lpstr>Tout un programme !</vt:lpstr>
      <vt:lpstr>Partons du début !</vt:lpstr>
      <vt:lpstr>🤔 WhatsApp, C’est quoi ?</vt:lpstr>
      <vt:lpstr>🤔 WhatsApp, C’est quoi ?</vt:lpstr>
      <vt:lpstr>🤔 WhatsApp, C’est quoi ?</vt:lpstr>
      <vt:lpstr>🤔 WhatsApp, C’est quoi ?</vt:lpstr>
      <vt:lpstr>Partons du début !</vt:lpstr>
      <vt:lpstr>❔ À quoi ça sert ?</vt:lpstr>
      <vt:lpstr>❔ À quoi ça sert ?</vt:lpstr>
      <vt:lpstr>❔ À quoi ça sert ?</vt:lpstr>
      <vt:lpstr>❔ À quoi ça sert ?</vt:lpstr>
      <vt:lpstr>❔ À quoi ça sert ?</vt:lpstr>
      <vt:lpstr>❔ À quoi ça sert ?</vt:lpstr>
      <vt:lpstr>Partons du début !</vt:lpstr>
      <vt:lpstr>🤓 Et on fait comment ?</vt:lpstr>
      <vt:lpstr>🤓 Et on fait comment ?</vt:lpstr>
      <vt:lpstr>🤓 Et on fait comment ?</vt:lpstr>
      <vt:lpstr>🤓 Et on fait comment ?</vt:lpstr>
      <vt:lpstr>🤓 Et on fait comment ?</vt:lpstr>
      <vt:lpstr>🤓 Et on fait comment ?</vt:lpstr>
      <vt:lpstr>🤓 Et on fait comment ?</vt:lpstr>
      <vt:lpstr>🤓 Et on fait comment ?</vt:lpstr>
      <vt:lpstr>🤓 Et on fait comment ?</vt:lpstr>
      <vt:lpstr>🤓 Et on fait comment ?</vt:lpstr>
      <vt:lpstr>🤓 Et on fait comment ?</vt:lpstr>
      <vt:lpstr>🤓 Et on fait comment ?</vt:lpstr>
      <vt:lpstr>🤓 Et on fait comment ?</vt:lpstr>
      <vt:lpstr>🤓 Et on fait comment ?</vt:lpstr>
      <vt:lpstr>🤓 Et on fait comment ?</vt:lpstr>
      <vt:lpstr>🤓 Et on fait comment ?</vt:lpstr>
      <vt:lpstr>🤓 Et on fait comment ?</vt:lpstr>
      <vt:lpstr>Place à la manipulation !</vt:lpstr>
      <vt:lpstr>💡 De quoi vous aider !</vt:lpstr>
      <vt:lpstr>Synthèse</vt:lpstr>
      <vt:lpstr>Synthèse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Ateliers de prise en main</dc:title>
  <dc:creator>Conseiller Numérique - Mairie Peyruis</dc:creator>
  <cp:lastModifiedBy>Conseiller Numérique - Mairie Peyruis</cp:lastModifiedBy>
  <cp:revision>22</cp:revision>
  <cp:lastPrinted>2022-01-05T16:24:52Z</cp:lastPrinted>
  <dcterms:created xsi:type="dcterms:W3CDTF">2021-12-15T13:49:53Z</dcterms:created>
  <dcterms:modified xsi:type="dcterms:W3CDTF">2022-10-25T08:55:35Z</dcterms:modified>
</cp:coreProperties>
</file>